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notesMasterIdLst>
    <p:notesMasterId r:id="rId4"/>
  </p:notesMasterIdLst>
  <p:sldIdLst>
    <p:sldId id="256" r:id="rId2"/>
    <p:sldId id="257" r:id="rId3"/>
  </p:sldIdLst>
  <p:sldSz cx="10691813" cy="7772400"/>
  <p:notesSz cx="6797675" cy="9926638"/>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9pPr>
  </p:defaultTextStyle>
  <p:extLst>
    <p:ext uri="{EFAFB233-063F-42B5-8137-9DF3F51BA10A}">
      <p15:sldGuideLst xmlns:p15="http://schemas.microsoft.com/office/powerpoint/2012/main">
        <p15:guide id="1" orient="horz" pos="2448" userDrawn="1">
          <p15:clr>
            <a:srgbClr val="A4A3A4"/>
          </p15:clr>
        </p15:guide>
        <p15:guide id="2" pos="333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8AC1C"/>
    <a:srgbClr val="CCECFF"/>
    <a:srgbClr val="008000"/>
    <a:srgbClr val="F5E3A5"/>
    <a:srgbClr val="2706EC"/>
    <a:srgbClr val="B0B004"/>
    <a:srgbClr val="18F432"/>
    <a:srgbClr val="F21100"/>
    <a:srgbClr val="AD11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457" autoAdjust="0"/>
    <p:restoredTop sz="94660"/>
  </p:normalViewPr>
  <p:slideViewPr>
    <p:cSldViewPr snapToGrid="0">
      <p:cViewPr varScale="1">
        <p:scale>
          <a:sx n="65" d="100"/>
          <a:sy n="65" d="100"/>
        </p:scale>
        <p:origin x="1752" y="78"/>
      </p:cViewPr>
      <p:guideLst>
        <p:guide orient="horz" pos="2448"/>
        <p:guide pos="3337"/>
      </p:guideLst>
    </p:cSldViewPr>
  </p:slid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ヘッダー プレースホルダー 1"/>
          <p:cNvSpPr>
            <a:spLocks noGrp="1" noChangeArrowheads="1"/>
          </p:cNvSpPr>
          <p:nvPr>
            <p:ph type="hdr" sz="quarter" idx="4294967295"/>
          </p:nvPr>
        </p:nvSpPr>
        <p:spPr bwMode="auto">
          <a:xfrm>
            <a:off x="1" y="1"/>
            <a:ext cx="2945448" cy="497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93" tIns="45647" rIns="91293" bIns="45647" numCol="1" anchor="t" anchorCtr="0" compatLnSpc="1">
            <a:prstTxWarp prst="textNoShape">
              <a:avLst/>
            </a:prstTxWarp>
          </a:bodyPr>
          <a:lstStyle>
            <a:lvl1pPr eaLnBrk="1" hangingPunct="1">
              <a:defRPr>
                <a:ea typeface="ＭＳ Ｐゴシック" panose="020B0600070205080204" pitchFamily="50" charset="-128"/>
              </a:defRPr>
            </a:lvl1pPr>
          </a:lstStyle>
          <a:p>
            <a:pPr>
              <a:defRPr/>
            </a:pPr>
            <a:endParaRPr lang="ja-JP" altLang="en-US"/>
          </a:p>
        </p:txBody>
      </p:sp>
      <p:sp>
        <p:nvSpPr>
          <p:cNvPr id="2051" name="日付プレースホルダー 2"/>
          <p:cNvSpPr>
            <a:spLocks noGrp="1" noChangeArrowheads="1"/>
          </p:cNvSpPr>
          <p:nvPr>
            <p:ph type="dt" idx="1"/>
          </p:nvPr>
        </p:nvSpPr>
        <p:spPr bwMode="auto">
          <a:xfrm>
            <a:off x="3850643" y="1"/>
            <a:ext cx="2945448" cy="497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93" tIns="45647" rIns="91293" bIns="45647" numCol="1" anchor="t" anchorCtr="0" compatLnSpc="1">
            <a:prstTxWarp prst="textNoShape">
              <a:avLst/>
            </a:prstTxWarp>
          </a:bodyPr>
          <a:lstStyle>
            <a:lvl1pPr eaLnBrk="1" hangingPunct="1">
              <a:defRPr/>
            </a:lvl1pPr>
          </a:lstStyle>
          <a:p>
            <a:pPr>
              <a:defRPr/>
            </a:pPr>
            <a:fld id="{9137DDAD-EF32-42A9-9F92-13C02C136D4F}" type="datetime1">
              <a:rPr lang="en-US" altLang="ja-JP"/>
              <a:pPr>
                <a:defRPr/>
              </a:pPr>
              <a:t>5/7/2021</a:t>
            </a:fld>
            <a:endParaRPr lang="ja-JP" altLang="en-US">
              <a:ea typeface="ＭＳ Ｐゴシック" panose="020B0600070205080204" pitchFamily="50" charset="-128"/>
            </a:endParaRPr>
          </a:p>
        </p:txBody>
      </p:sp>
      <p:sp>
        <p:nvSpPr>
          <p:cNvPr id="5124" name="スライド イメージ プレースホルダー 3"/>
          <p:cNvSpPr>
            <a:spLocks noGrp="1" noRot="1" noChangeAspect="1" noChangeArrowheads="1"/>
          </p:cNvSpPr>
          <p:nvPr>
            <p:ph type="sldImg" idx="2"/>
          </p:nvPr>
        </p:nvSpPr>
        <p:spPr bwMode="auto">
          <a:xfrm>
            <a:off x="1095375" y="1241425"/>
            <a:ext cx="4606925"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3" name="ノート プレースホルダー 4"/>
          <p:cNvSpPr>
            <a:spLocks noGrp="1" noRot="1" noChangeAspect="1" noChangeArrowheads="1"/>
          </p:cNvSpPr>
          <p:nvPr/>
        </p:nvSpPr>
        <p:spPr bwMode="auto">
          <a:xfrm>
            <a:off x="680086" y="4777029"/>
            <a:ext cx="5437506" cy="390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93" tIns="45647" rIns="91293" bIns="45647" anchor="ctr"/>
          <a:lstStyle>
            <a:lvl1pPr defTabSz="0" eaLnBrk="0" hangingPunct="0">
              <a:spcBef>
                <a:spcPct val="30000"/>
              </a:spcBef>
              <a:defRPr sz="1200">
                <a:solidFill>
                  <a:schemeClr val="tx1"/>
                </a:solidFill>
                <a:latin typeface="Arial" panose="020B0604020202020204" pitchFamily="34" charset="0"/>
              </a:defRPr>
            </a:lvl1pPr>
            <a:lvl2pPr defTabSz="0" eaLnBrk="0" hangingPunct="0">
              <a:spcBef>
                <a:spcPct val="30000"/>
              </a:spcBef>
              <a:defRPr sz="1200">
                <a:solidFill>
                  <a:schemeClr val="tx1"/>
                </a:solidFill>
                <a:latin typeface="Arial" panose="020B0604020202020204" pitchFamily="34" charset="0"/>
              </a:defRPr>
            </a:lvl2pPr>
            <a:lvl3pPr defTabSz="0" eaLnBrk="0" hangingPunct="0">
              <a:spcBef>
                <a:spcPct val="30000"/>
              </a:spcBef>
              <a:defRPr sz="1200">
                <a:solidFill>
                  <a:schemeClr val="tx1"/>
                </a:solidFill>
                <a:latin typeface="Arial" panose="020B0604020202020204" pitchFamily="34" charset="0"/>
              </a:defRPr>
            </a:lvl3pPr>
            <a:lvl4pPr defTabSz="0" eaLnBrk="0" hangingPunct="0">
              <a:spcBef>
                <a:spcPct val="30000"/>
              </a:spcBef>
              <a:defRPr sz="1200">
                <a:solidFill>
                  <a:schemeClr val="tx1"/>
                </a:solidFill>
                <a:latin typeface="Arial" panose="020B0604020202020204" pitchFamily="34" charset="0"/>
              </a:defRPr>
            </a:lvl4pPr>
            <a:lvl5pPr defTabSz="0" eaLnBrk="0" hangingPunct="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a:defRPr/>
            </a:pPr>
            <a:r>
              <a:rPr lang="zh-CN" altLang="en-US"/>
              <a:t>マスター テキストのスタイルを編集するには、ここをクリック</a:t>
            </a:r>
          </a:p>
          <a:p>
            <a:pPr>
              <a:defRPr/>
            </a:pPr>
            <a:r>
              <a:rPr lang="zh-CN" altLang="en-US"/>
              <a:t>第 </a:t>
            </a:r>
            <a:r>
              <a:rPr lang="en-US" altLang="zh-CN"/>
              <a:t>2 </a:t>
            </a:r>
            <a:r>
              <a:rPr lang="zh-CN" altLang="en-US"/>
              <a:t>レベル</a:t>
            </a:r>
          </a:p>
          <a:p>
            <a:pPr>
              <a:defRPr/>
            </a:pPr>
            <a:r>
              <a:rPr lang="zh-CN" altLang="en-US"/>
              <a:t>第 </a:t>
            </a:r>
            <a:r>
              <a:rPr lang="en-US" altLang="zh-CN"/>
              <a:t>3 </a:t>
            </a:r>
            <a:r>
              <a:rPr lang="zh-CN" altLang="en-US"/>
              <a:t>レベル</a:t>
            </a:r>
          </a:p>
          <a:p>
            <a:pPr>
              <a:defRPr/>
            </a:pPr>
            <a:r>
              <a:rPr lang="zh-CN" altLang="en-US"/>
              <a:t>第 </a:t>
            </a:r>
            <a:r>
              <a:rPr lang="en-US" altLang="zh-CN"/>
              <a:t>4 </a:t>
            </a:r>
            <a:r>
              <a:rPr lang="zh-CN" altLang="en-US"/>
              <a:t>レベル</a:t>
            </a:r>
          </a:p>
          <a:p>
            <a:pPr>
              <a:defRPr/>
            </a:pPr>
            <a:r>
              <a:rPr lang="zh-CN" altLang="en-US"/>
              <a:t>第 </a:t>
            </a:r>
            <a:r>
              <a:rPr lang="en-US" altLang="zh-CN"/>
              <a:t>5 </a:t>
            </a:r>
            <a:r>
              <a:rPr lang="zh-CN" altLang="en-US"/>
              <a:t>レベル</a:t>
            </a:r>
          </a:p>
        </p:txBody>
      </p:sp>
      <p:sp>
        <p:nvSpPr>
          <p:cNvPr id="2054" name="フッター プレースホルダー 5"/>
          <p:cNvSpPr>
            <a:spLocks noGrp="1" noChangeArrowheads="1"/>
          </p:cNvSpPr>
          <p:nvPr>
            <p:ph type="ftr" sz="quarter" idx="4"/>
          </p:nvPr>
        </p:nvSpPr>
        <p:spPr bwMode="auto">
          <a:xfrm>
            <a:off x="1" y="9428801"/>
            <a:ext cx="2945448" cy="497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93" tIns="45647" rIns="91293" bIns="45647" numCol="1" anchor="b" anchorCtr="0" compatLnSpc="1">
            <a:prstTxWarp prst="textNoShape">
              <a:avLst/>
            </a:prstTxWarp>
          </a:bodyPr>
          <a:lstStyle>
            <a:lvl1pPr eaLnBrk="1" hangingPunct="1">
              <a:defRPr>
                <a:ea typeface="ＭＳ Ｐゴシック" panose="020B0600070205080204" pitchFamily="50" charset="-128"/>
              </a:defRPr>
            </a:lvl1pPr>
          </a:lstStyle>
          <a:p>
            <a:pPr>
              <a:defRPr/>
            </a:pPr>
            <a:endParaRPr lang="ja-JP" altLang="en-US"/>
          </a:p>
        </p:txBody>
      </p:sp>
      <p:sp>
        <p:nvSpPr>
          <p:cNvPr id="2055" name="スライド番号プレースホルダー 6"/>
          <p:cNvSpPr>
            <a:spLocks noGrp="1" noChangeArrowheads="1"/>
          </p:cNvSpPr>
          <p:nvPr>
            <p:ph type="sldNum" sz="quarter" idx="5"/>
          </p:nvPr>
        </p:nvSpPr>
        <p:spPr bwMode="auto">
          <a:xfrm>
            <a:off x="3850643" y="9428801"/>
            <a:ext cx="2945448" cy="497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93" tIns="45647" rIns="91293" bIns="45647" numCol="1" anchor="b" anchorCtr="0" compatLnSpc="1">
            <a:prstTxWarp prst="textNoShape">
              <a:avLst/>
            </a:prstTxWarp>
          </a:bodyPr>
          <a:lstStyle>
            <a:lvl1pPr eaLnBrk="1" hangingPunct="1">
              <a:defRPr/>
            </a:lvl1pPr>
          </a:lstStyle>
          <a:p>
            <a:pPr>
              <a:defRPr/>
            </a:pPr>
            <a:fld id="{7D3CFE69-5D3F-4B5A-A20E-1886BA62824A}" type="slidenum">
              <a:rPr lang="ja-JP" altLang="en-US"/>
              <a:pPr>
                <a:defRPr/>
              </a:pPr>
              <a:t>‹#›</a:t>
            </a:fld>
            <a:endParaRPr lang="ja-JP" altLang="en-US">
              <a:ea typeface="ＭＳ Ｐゴシック" panose="020B0600070205080204" pitchFamily="50" charset="-128"/>
            </a:endParaRPr>
          </a:p>
        </p:txBody>
      </p:sp>
    </p:spTree>
    <p:extLst>
      <p:ext uri="{BB962C8B-B14F-4D97-AF65-F5344CB8AC3E}">
        <p14:creationId xmlns:p14="http://schemas.microsoft.com/office/powerpoint/2010/main" val="447093326"/>
      </p:ext>
    </p:extLst>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SimSun" panose="02010600030101010101" pitchFamily="2" charset="-122"/>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SimSun" panose="02010600030101010101" pitchFamily="2" charset="-122"/>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SimSun" panose="02010600030101010101" pitchFamily="2" charset="-122"/>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SimSun" panose="02010600030101010101" pitchFamily="2" charset="-122"/>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SimSun" panose="02010600030101010101" pitchFamily="2" charset="-122"/>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72011"/>
            <a:ext cx="9088041" cy="2705947"/>
          </a:xfrm>
        </p:spPr>
        <p:txBody>
          <a:bodyPr anchor="b"/>
          <a:lstStyle>
            <a:lvl1pPr algn="ctr">
              <a:defRPr sz="6800"/>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4082310"/>
            <a:ext cx="8018860" cy="1876530"/>
          </a:xfrm>
        </p:spPr>
        <p:txBody>
          <a:bodyPr/>
          <a:lstStyle>
            <a:lvl1pPr marL="0" indent="0" algn="ctr">
              <a:buNone/>
              <a:defRPr sz="2720"/>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a:defRPr/>
            </a:pPr>
            <a:fld id="{194E3F6F-45A1-497B-B742-F64931F30869}" type="datetime1">
              <a:rPr lang="ja-JP" altLang="en-US" smtClean="0"/>
              <a:pPr>
                <a:defRPr/>
              </a:pPr>
              <a:t>2021/5/7</a:t>
            </a:fld>
            <a:endParaRPr lang="en-US" altLang="ja-JP" sz="1800">
              <a:solidFill>
                <a:schemeClr val="tx1"/>
              </a:solidFill>
              <a:ea typeface="ＭＳ Ｐゴシック" panose="020B0600070205080204" pitchFamily="50" charset="-128"/>
            </a:endParaRPr>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B8B1175B-A65B-4749-98A7-58090B2C831B}" type="slidenum">
              <a:rPr lang="ja-JP" altLang="en-US" smtClean="0"/>
              <a:pPr>
                <a:defRPr/>
              </a:pPr>
              <a:t>‹#›</a:t>
            </a:fld>
            <a:endParaRPr lang="en-US" altLang="ja-JP" sz="1800">
              <a:solidFill>
                <a:schemeClr val="tx1"/>
              </a:solidFill>
            </a:endParaRPr>
          </a:p>
        </p:txBody>
      </p:sp>
    </p:spTree>
    <p:extLst>
      <p:ext uri="{BB962C8B-B14F-4D97-AF65-F5344CB8AC3E}">
        <p14:creationId xmlns:p14="http://schemas.microsoft.com/office/powerpoint/2010/main" val="1638621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138972C4-B8C8-4E11-8D8B-518778CA1C15}" type="datetime1">
              <a:rPr lang="ja-JP" altLang="en-US" smtClean="0"/>
              <a:pPr>
                <a:defRPr/>
              </a:pPr>
              <a:t>2021/5/7</a:t>
            </a:fld>
            <a:endParaRPr lang="en-US" altLang="ja-JP" sz="1800">
              <a:solidFill>
                <a:schemeClr val="tx1"/>
              </a:solidFill>
              <a:ea typeface="ＭＳ Ｐゴシック" panose="020B0600070205080204" pitchFamily="50" charset="-128"/>
            </a:endParaRPr>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68BA60DE-D57C-421D-BC3B-5827A63F6411}" type="slidenum">
              <a:rPr lang="ja-JP" altLang="en-US" smtClean="0"/>
              <a:pPr>
                <a:defRPr/>
              </a:pPr>
              <a:t>‹#›</a:t>
            </a:fld>
            <a:endParaRPr lang="en-US" altLang="ja-JP" sz="1800">
              <a:solidFill>
                <a:schemeClr val="tx1"/>
              </a:solidFill>
            </a:endParaRPr>
          </a:p>
        </p:txBody>
      </p:sp>
    </p:spTree>
    <p:extLst>
      <p:ext uri="{BB962C8B-B14F-4D97-AF65-F5344CB8AC3E}">
        <p14:creationId xmlns:p14="http://schemas.microsoft.com/office/powerpoint/2010/main" val="3584987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13808"/>
            <a:ext cx="2305422" cy="658675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413808"/>
            <a:ext cx="6782619" cy="65867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C3D0B9AC-2D40-4BE9-B4AD-553F1323D870}" type="datetime1">
              <a:rPr lang="ja-JP" altLang="en-US" smtClean="0"/>
              <a:pPr>
                <a:defRPr/>
              </a:pPr>
              <a:t>2021/5/7</a:t>
            </a:fld>
            <a:endParaRPr lang="en-US" altLang="ja-JP" sz="1800">
              <a:solidFill>
                <a:schemeClr val="tx1"/>
              </a:solidFill>
              <a:ea typeface="ＭＳ Ｐゴシック" panose="020B0600070205080204" pitchFamily="50" charset="-128"/>
            </a:endParaRPr>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02C26D5C-2EBA-4D67-974F-C4F84D37184B}" type="slidenum">
              <a:rPr lang="ja-JP" altLang="en-US" smtClean="0"/>
              <a:pPr>
                <a:defRPr/>
              </a:pPr>
              <a:t>‹#›</a:t>
            </a:fld>
            <a:endParaRPr lang="en-US" altLang="ja-JP" sz="1800">
              <a:solidFill>
                <a:schemeClr val="tx1"/>
              </a:solidFill>
            </a:endParaRPr>
          </a:p>
        </p:txBody>
      </p:sp>
    </p:spTree>
    <p:extLst>
      <p:ext uri="{BB962C8B-B14F-4D97-AF65-F5344CB8AC3E}">
        <p14:creationId xmlns:p14="http://schemas.microsoft.com/office/powerpoint/2010/main" val="465831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CA6C1B44-E1C2-486E-83F9-02310CAA13C7}" type="datetime1">
              <a:rPr lang="ja-JP" altLang="en-US" smtClean="0"/>
              <a:pPr>
                <a:defRPr/>
              </a:pPr>
              <a:t>2021/5/7</a:t>
            </a:fld>
            <a:endParaRPr lang="en-US" altLang="ja-JP" sz="1800">
              <a:solidFill>
                <a:schemeClr val="tx1"/>
              </a:solidFill>
              <a:ea typeface="ＭＳ Ｐゴシック" panose="020B0600070205080204" pitchFamily="50" charset="-128"/>
            </a:endParaRPr>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8485CBCA-751B-419D-ACA7-01BA75CFC01E}" type="slidenum">
              <a:rPr lang="ja-JP" altLang="en-US" smtClean="0"/>
              <a:pPr>
                <a:defRPr/>
              </a:pPr>
              <a:t>‹#›</a:t>
            </a:fld>
            <a:endParaRPr lang="en-US" altLang="ja-JP" sz="1800">
              <a:solidFill>
                <a:schemeClr val="tx1"/>
              </a:solidFill>
            </a:endParaRPr>
          </a:p>
        </p:txBody>
      </p:sp>
    </p:spTree>
    <p:extLst>
      <p:ext uri="{BB962C8B-B14F-4D97-AF65-F5344CB8AC3E}">
        <p14:creationId xmlns:p14="http://schemas.microsoft.com/office/powerpoint/2010/main" val="3290586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1937705"/>
            <a:ext cx="9221689" cy="3233102"/>
          </a:xfrm>
        </p:spPr>
        <p:txBody>
          <a:bodyPr anchor="b"/>
          <a:lstStyle>
            <a:lvl1pPr>
              <a:defRPr sz="68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5201393"/>
            <a:ext cx="9221689" cy="1700212"/>
          </a:xfrm>
        </p:spPr>
        <p:txBody>
          <a:bodyPr/>
          <a:lstStyle>
            <a:lvl1pPr marL="0" indent="0">
              <a:buNone/>
              <a:defRPr sz="2720">
                <a:solidFill>
                  <a:schemeClr val="tx1"/>
                </a:solidFill>
              </a:defRPr>
            </a:lvl1pPr>
            <a:lvl2pPr marL="518145" indent="0">
              <a:buNone/>
              <a:defRPr sz="2267">
                <a:solidFill>
                  <a:schemeClr val="tx1">
                    <a:tint val="75000"/>
                  </a:schemeClr>
                </a:solidFill>
              </a:defRPr>
            </a:lvl2pPr>
            <a:lvl3pPr marL="1036290" indent="0">
              <a:buNone/>
              <a:defRPr sz="2040">
                <a:solidFill>
                  <a:schemeClr val="tx1">
                    <a:tint val="75000"/>
                  </a:schemeClr>
                </a:solidFill>
              </a:defRPr>
            </a:lvl3pPr>
            <a:lvl4pPr marL="1554434" indent="0">
              <a:buNone/>
              <a:defRPr sz="1813">
                <a:solidFill>
                  <a:schemeClr val="tx1">
                    <a:tint val="75000"/>
                  </a:schemeClr>
                </a:solidFill>
              </a:defRPr>
            </a:lvl4pPr>
            <a:lvl5pPr marL="2072579" indent="0">
              <a:buNone/>
              <a:defRPr sz="1813">
                <a:solidFill>
                  <a:schemeClr val="tx1">
                    <a:tint val="75000"/>
                  </a:schemeClr>
                </a:solidFill>
              </a:defRPr>
            </a:lvl5pPr>
            <a:lvl6pPr marL="2590724" indent="0">
              <a:buNone/>
              <a:defRPr sz="1813">
                <a:solidFill>
                  <a:schemeClr val="tx1">
                    <a:tint val="75000"/>
                  </a:schemeClr>
                </a:solidFill>
              </a:defRPr>
            </a:lvl6pPr>
            <a:lvl7pPr marL="3108869" indent="0">
              <a:buNone/>
              <a:defRPr sz="1813">
                <a:solidFill>
                  <a:schemeClr val="tx1">
                    <a:tint val="75000"/>
                  </a:schemeClr>
                </a:solidFill>
              </a:defRPr>
            </a:lvl7pPr>
            <a:lvl8pPr marL="3627013" indent="0">
              <a:buNone/>
              <a:defRPr sz="1813">
                <a:solidFill>
                  <a:schemeClr val="tx1">
                    <a:tint val="75000"/>
                  </a:schemeClr>
                </a:solidFill>
              </a:defRPr>
            </a:lvl8pPr>
            <a:lvl9pPr marL="4145158" indent="0">
              <a:buNone/>
              <a:defRPr sz="181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fld id="{56E1D351-E9AC-4681-9435-E73C6EC0188A}" type="datetime1">
              <a:rPr lang="ja-JP" altLang="en-US" smtClean="0"/>
              <a:pPr>
                <a:defRPr/>
              </a:pPr>
              <a:t>2021/5/7</a:t>
            </a:fld>
            <a:endParaRPr lang="en-US" altLang="ja-JP" sz="1800">
              <a:solidFill>
                <a:schemeClr val="tx1"/>
              </a:solidFill>
              <a:ea typeface="ＭＳ Ｐゴシック" panose="020B0600070205080204" pitchFamily="50" charset="-128"/>
            </a:endParaRPr>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598B0E32-CD0C-4AE9-B694-A856EA7F55F9}" type="slidenum">
              <a:rPr lang="ja-JP" altLang="en-US" smtClean="0"/>
              <a:pPr>
                <a:defRPr/>
              </a:pPr>
              <a:t>‹#›</a:t>
            </a:fld>
            <a:endParaRPr lang="en-US" altLang="ja-JP" sz="1800">
              <a:solidFill>
                <a:schemeClr val="tx1"/>
              </a:solidFill>
            </a:endParaRPr>
          </a:p>
        </p:txBody>
      </p:sp>
    </p:spTree>
    <p:extLst>
      <p:ext uri="{BB962C8B-B14F-4D97-AF65-F5344CB8AC3E}">
        <p14:creationId xmlns:p14="http://schemas.microsoft.com/office/powerpoint/2010/main" val="2897112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2069042"/>
            <a:ext cx="4544021" cy="493151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2069042"/>
            <a:ext cx="4544021" cy="493151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a:defRPr/>
            </a:pPr>
            <a:fld id="{A8082E8C-A618-4E4D-B53D-1B989969FF50}" type="datetime1">
              <a:rPr lang="ja-JP" altLang="en-US" smtClean="0"/>
              <a:pPr>
                <a:defRPr/>
              </a:pPr>
              <a:t>2021/5/7</a:t>
            </a:fld>
            <a:endParaRPr lang="en-US" altLang="ja-JP" sz="1800">
              <a:solidFill>
                <a:schemeClr val="tx1"/>
              </a:solidFill>
              <a:ea typeface="ＭＳ Ｐゴシック" panose="020B0600070205080204" pitchFamily="50" charset="-128"/>
            </a:endParaRPr>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pPr>
              <a:defRPr/>
            </a:pPr>
            <a:fld id="{25B51439-B2F4-46FA-9E20-5DF5A6326B26}" type="slidenum">
              <a:rPr lang="ja-JP" altLang="en-US" smtClean="0"/>
              <a:pPr>
                <a:defRPr/>
              </a:pPr>
              <a:t>‹#›</a:t>
            </a:fld>
            <a:endParaRPr lang="en-US" altLang="ja-JP" sz="1800">
              <a:solidFill>
                <a:schemeClr val="tx1"/>
              </a:solidFill>
            </a:endParaRPr>
          </a:p>
        </p:txBody>
      </p:sp>
    </p:spTree>
    <p:extLst>
      <p:ext uri="{BB962C8B-B14F-4D97-AF65-F5344CB8AC3E}">
        <p14:creationId xmlns:p14="http://schemas.microsoft.com/office/powerpoint/2010/main" val="2439414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413810"/>
            <a:ext cx="9221689" cy="1502305"/>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1905318"/>
            <a:ext cx="4523137"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ja-JP" altLang="en-US"/>
              <a:t>マスター テキストの書式設定</a:t>
            </a:r>
          </a:p>
        </p:txBody>
      </p:sp>
      <p:sp>
        <p:nvSpPr>
          <p:cNvPr id="4" name="Content Placeholder 3"/>
          <p:cNvSpPr>
            <a:spLocks noGrp="1"/>
          </p:cNvSpPr>
          <p:nvPr>
            <p:ph sz="half" idx="2"/>
          </p:nvPr>
        </p:nvSpPr>
        <p:spPr>
          <a:xfrm>
            <a:off x="736456" y="2839085"/>
            <a:ext cx="4523137" cy="41758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1905318"/>
            <a:ext cx="4545413"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ja-JP" altLang="en-US"/>
              <a:t>マスター テキストの書式設定</a:t>
            </a:r>
          </a:p>
        </p:txBody>
      </p:sp>
      <p:sp>
        <p:nvSpPr>
          <p:cNvPr id="6" name="Content Placeholder 5"/>
          <p:cNvSpPr>
            <a:spLocks noGrp="1"/>
          </p:cNvSpPr>
          <p:nvPr>
            <p:ph sz="quarter" idx="4"/>
          </p:nvPr>
        </p:nvSpPr>
        <p:spPr>
          <a:xfrm>
            <a:off x="5412731" y="2839085"/>
            <a:ext cx="4545413" cy="41758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a:defRPr/>
            </a:pPr>
            <a:fld id="{B3574824-5623-426B-985D-55DCBD8AD176}" type="datetime1">
              <a:rPr lang="ja-JP" altLang="en-US" smtClean="0"/>
              <a:pPr>
                <a:defRPr/>
              </a:pPr>
              <a:t>2021/5/7</a:t>
            </a:fld>
            <a:endParaRPr lang="en-US" altLang="ja-JP" sz="1800">
              <a:solidFill>
                <a:schemeClr val="tx1"/>
              </a:solidFill>
              <a:ea typeface="ＭＳ Ｐゴシック" panose="020B0600070205080204" pitchFamily="50" charset="-128"/>
            </a:endParaRPr>
          </a:p>
        </p:txBody>
      </p:sp>
      <p:sp>
        <p:nvSpPr>
          <p:cNvPr id="8" name="Footer Placeholder 7"/>
          <p:cNvSpPr>
            <a:spLocks noGrp="1"/>
          </p:cNvSpPr>
          <p:nvPr>
            <p:ph type="ftr" sz="quarter" idx="11"/>
          </p:nvPr>
        </p:nvSpPr>
        <p:spPr/>
        <p:txBody>
          <a:bodyPr/>
          <a:lstStyle/>
          <a:p>
            <a:pPr>
              <a:defRPr/>
            </a:pPr>
            <a:endParaRPr lang="ja-JP" altLang="en-US"/>
          </a:p>
        </p:txBody>
      </p:sp>
      <p:sp>
        <p:nvSpPr>
          <p:cNvPr id="9" name="Slide Number Placeholder 8"/>
          <p:cNvSpPr>
            <a:spLocks noGrp="1"/>
          </p:cNvSpPr>
          <p:nvPr>
            <p:ph type="sldNum" sz="quarter" idx="12"/>
          </p:nvPr>
        </p:nvSpPr>
        <p:spPr/>
        <p:txBody>
          <a:bodyPr/>
          <a:lstStyle/>
          <a:p>
            <a:pPr>
              <a:defRPr/>
            </a:pPr>
            <a:fld id="{C846764F-B69F-427E-9B20-B8EFA0D3EA76}" type="slidenum">
              <a:rPr lang="ja-JP" altLang="en-US" smtClean="0"/>
              <a:pPr>
                <a:defRPr/>
              </a:pPr>
              <a:t>‹#›</a:t>
            </a:fld>
            <a:endParaRPr lang="en-US" altLang="ja-JP" sz="1800">
              <a:solidFill>
                <a:schemeClr val="tx1"/>
              </a:solidFill>
            </a:endParaRPr>
          </a:p>
        </p:txBody>
      </p:sp>
    </p:spTree>
    <p:extLst>
      <p:ext uri="{BB962C8B-B14F-4D97-AF65-F5344CB8AC3E}">
        <p14:creationId xmlns:p14="http://schemas.microsoft.com/office/powerpoint/2010/main" val="2195187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a:defRPr/>
            </a:pPr>
            <a:fld id="{A6F52127-54B5-440A-9891-9BD71E3CD9D1}" type="datetime1">
              <a:rPr lang="ja-JP" altLang="en-US" smtClean="0"/>
              <a:pPr>
                <a:defRPr/>
              </a:pPr>
              <a:t>2021/5/7</a:t>
            </a:fld>
            <a:endParaRPr lang="en-US" altLang="ja-JP" sz="1800">
              <a:solidFill>
                <a:schemeClr val="tx1"/>
              </a:solidFill>
              <a:ea typeface="ＭＳ Ｐゴシック" panose="020B0600070205080204" pitchFamily="50" charset="-128"/>
            </a:endParaRPr>
          </a:p>
        </p:txBody>
      </p:sp>
      <p:sp>
        <p:nvSpPr>
          <p:cNvPr id="4" name="Footer Placeholder 3"/>
          <p:cNvSpPr>
            <a:spLocks noGrp="1"/>
          </p:cNvSpPr>
          <p:nvPr>
            <p:ph type="ftr" sz="quarter" idx="11"/>
          </p:nvPr>
        </p:nvSpPr>
        <p:spPr/>
        <p:txBody>
          <a:bodyPr/>
          <a:lstStyle/>
          <a:p>
            <a:pPr>
              <a:defRPr/>
            </a:pPr>
            <a:endParaRPr lang="ja-JP" altLang="en-US"/>
          </a:p>
        </p:txBody>
      </p:sp>
      <p:sp>
        <p:nvSpPr>
          <p:cNvPr id="5" name="Slide Number Placeholder 4"/>
          <p:cNvSpPr>
            <a:spLocks noGrp="1"/>
          </p:cNvSpPr>
          <p:nvPr>
            <p:ph type="sldNum" sz="quarter" idx="12"/>
          </p:nvPr>
        </p:nvSpPr>
        <p:spPr/>
        <p:txBody>
          <a:bodyPr/>
          <a:lstStyle/>
          <a:p>
            <a:pPr>
              <a:defRPr/>
            </a:pPr>
            <a:fld id="{AF86393D-25A6-40BF-8416-32F96EB8D3B3}" type="slidenum">
              <a:rPr lang="ja-JP" altLang="en-US" smtClean="0"/>
              <a:pPr>
                <a:defRPr/>
              </a:pPr>
              <a:t>‹#›</a:t>
            </a:fld>
            <a:endParaRPr lang="en-US" altLang="ja-JP" sz="1800">
              <a:solidFill>
                <a:schemeClr val="tx1"/>
              </a:solidFill>
            </a:endParaRPr>
          </a:p>
        </p:txBody>
      </p:sp>
    </p:spTree>
    <p:extLst>
      <p:ext uri="{BB962C8B-B14F-4D97-AF65-F5344CB8AC3E}">
        <p14:creationId xmlns:p14="http://schemas.microsoft.com/office/powerpoint/2010/main" val="4228052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17FBCF5-6309-4375-A263-9F1F1A2FA80E}" type="datetime1">
              <a:rPr lang="ja-JP" altLang="en-US" smtClean="0"/>
              <a:pPr>
                <a:defRPr/>
              </a:pPr>
              <a:t>2021/5/7</a:t>
            </a:fld>
            <a:endParaRPr lang="en-US" altLang="ja-JP" sz="1800">
              <a:solidFill>
                <a:schemeClr val="tx1"/>
              </a:solidFill>
              <a:ea typeface="ＭＳ Ｐゴシック" panose="020B0600070205080204" pitchFamily="50" charset="-128"/>
            </a:endParaRPr>
          </a:p>
        </p:txBody>
      </p:sp>
      <p:sp>
        <p:nvSpPr>
          <p:cNvPr id="3" name="Footer Placeholder 2"/>
          <p:cNvSpPr>
            <a:spLocks noGrp="1"/>
          </p:cNvSpPr>
          <p:nvPr>
            <p:ph type="ftr" sz="quarter" idx="11"/>
          </p:nvPr>
        </p:nvSpPr>
        <p:spPr/>
        <p:txBody>
          <a:bodyPr/>
          <a:lstStyle/>
          <a:p>
            <a:pPr>
              <a:defRPr/>
            </a:pPr>
            <a:endParaRPr lang="ja-JP" altLang="en-US"/>
          </a:p>
        </p:txBody>
      </p:sp>
      <p:sp>
        <p:nvSpPr>
          <p:cNvPr id="4" name="Slide Number Placeholder 3"/>
          <p:cNvSpPr>
            <a:spLocks noGrp="1"/>
          </p:cNvSpPr>
          <p:nvPr>
            <p:ph type="sldNum" sz="quarter" idx="12"/>
          </p:nvPr>
        </p:nvSpPr>
        <p:spPr/>
        <p:txBody>
          <a:bodyPr/>
          <a:lstStyle/>
          <a:p>
            <a:pPr>
              <a:defRPr/>
            </a:pPr>
            <a:fld id="{C9D190E2-5650-4437-B303-43CF0B51FE78}" type="slidenum">
              <a:rPr lang="ja-JP" altLang="en-US" smtClean="0"/>
              <a:pPr>
                <a:defRPr/>
              </a:pPr>
              <a:t>‹#›</a:t>
            </a:fld>
            <a:endParaRPr lang="en-US" altLang="ja-JP" sz="1800">
              <a:solidFill>
                <a:schemeClr val="tx1"/>
              </a:solidFill>
            </a:endParaRPr>
          </a:p>
        </p:txBody>
      </p:sp>
    </p:spTree>
    <p:extLst>
      <p:ext uri="{BB962C8B-B14F-4D97-AF65-F5344CB8AC3E}">
        <p14:creationId xmlns:p14="http://schemas.microsoft.com/office/powerpoint/2010/main" val="1305419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518160"/>
            <a:ext cx="3448388" cy="1813560"/>
          </a:xfrm>
        </p:spPr>
        <p:txBody>
          <a:bodyPr anchor="b"/>
          <a:lstStyle>
            <a:lvl1pPr>
              <a:defRPr sz="3627"/>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1119083"/>
            <a:ext cx="5412730" cy="5523442"/>
          </a:xfrm>
        </p:spPr>
        <p:txBody>
          <a:bodyPr/>
          <a:lstStyle>
            <a:lvl1pPr>
              <a:defRPr sz="3627"/>
            </a:lvl1pPr>
            <a:lvl2pPr>
              <a:defRPr sz="3173"/>
            </a:lvl2pPr>
            <a:lvl3pPr>
              <a:defRPr sz="2720"/>
            </a:lvl3pPr>
            <a:lvl4pPr>
              <a:defRPr sz="2267"/>
            </a:lvl4pPr>
            <a:lvl5pPr>
              <a:defRPr sz="2267"/>
            </a:lvl5pPr>
            <a:lvl6pPr>
              <a:defRPr sz="2267"/>
            </a:lvl6pPr>
            <a:lvl7pPr>
              <a:defRPr sz="2267"/>
            </a:lvl7pPr>
            <a:lvl8pPr>
              <a:defRPr sz="2267"/>
            </a:lvl8pPr>
            <a:lvl9pPr>
              <a:defRPr sz="226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2331720"/>
            <a:ext cx="3448388"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fld id="{6DD43D10-EFE2-4E30-970D-4A893E552BB9}" type="datetime1">
              <a:rPr lang="ja-JP" altLang="en-US" smtClean="0"/>
              <a:pPr>
                <a:defRPr/>
              </a:pPr>
              <a:t>2021/5/7</a:t>
            </a:fld>
            <a:endParaRPr lang="en-US" altLang="ja-JP" sz="1800">
              <a:solidFill>
                <a:schemeClr val="tx1"/>
              </a:solidFill>
              <a:ea typeface="ＭＳ Ｐゴシック" panose="020B0600070205080204" pitchFamily="50" charset="-128"/>
            </a:endParaRPr>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pPr>
              <a:defRPr/>
            </a:pPr>
            <a:fld id="{42A418C5-A2CF-4AF1-948F-33B6285DF8DF}" type="slidenum">
              <a:rPr lang="ja-JP" altLang="en-US" smtClean="0"/>
              <a:pPr>
                <a:defRPr/>
              </a:pPr>
              <a:t>‹#›</a:t>
            </a:fld>
            <a:endParaRPr lang="en-US" altLang="ja-JP" sz="1800">
              <a:solidFill>
                <a:schemeClr val="tx1"/>
              </a:solidFill>
            </a:endParaRPr>
          </a:p>
        </p:txBody>
      </p:sp>
    </p:spTree>
    <p:extLst>
      <p:ext uri="{BB962C8B-B14F-4D97-AF65-F5344CB8AC3E}">
        <p14:creationId xmlns:p14="http://schemas.microsoft.com/office/powerpoint/2010/main" val="3545434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518160"/>
            <a:ext cx="3448388" cy="1813560"/>
          </a:xfrm>
        </p:spPr>
        <p:txBody>
          <a:bodyPr anchor="b"/>
          <a:lstStyle>
            <a:lvl1pPr>
              <a:defRPr sz="362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1119083"/>
            <a:ext cx="5412730" cy="5523442"/>
          </a:xfrm>
        </p:spPr>
        <p:txBody>
          <a:bodyPr anchor="t"/>
          <a:lstStyle>
            <a:lvl1pPr marL="0" indent="0">
              <a:buNone/>
              <a:defRPr sz="3627"/>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ja-JP" altLang="en-US"/>
              <a:t>図を追加</a:t>
            </a:r>
            <a:endParaRPr lang="en-US" dirty="0"/>
          </a:p>
        </p:txBody>
      </p:sp>
      <p:sp>
        <p:nvSpPr>
          <p:cNvPr id="4" name="Text Placeholder 3"/>
          <p:cNvSpPr>
            <a:spLocks noGrp="1"/>
          </p:cNvSpPr>
          <p:nvPr>
            <p:ph type="body" sz="half" idx="2"/>
          </p:nvPr>
        </p:nvSpPr>
        <p:spPr>
          <a:xfrm>
            <a:off x="736455" y="2331720"/>
            <a:ext cx="3448388"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fld id="{4A155341-0FCD-4989-A517-D5623728FF41}" type="datetime1">
              <a:rPr lang="ja-JP" altLang="en-US" smtClean="0"/>
              <a:pPr>
                <a:defRPr/>
              </a:pPr>
              <a:t>2021/5/7</a:t>
            </a:fld>
            <a:endParaRPr lang="en-US" altLang="ja-JP" sz="1800">
              <a:solidFill>
                <a:schemeClr val="tx1"/>
              </a:solidFill>
              <a:ea typeface="ＭＳ Ｐゴシック" panose="020B0600070205080204" pitchFamily="50" charset="-128"/>
            </a:endParaRPr>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pPr>
              <a:defRPr/>
            </a:pPr>
            <a:fld id="{DA0D679C-A65E-4835-B177-44E96578BDE8}" type="slidenum">
              <a:rPr lang="ja-JP" altLang="en-US" smtClean="0"/>
              <a:pPr>
                <a:defRPr/>
              </a:pPr>
              <a:t>‹#›</a:t>
            </a:fld>
            <a:endParaRPr lang="en-US" altLang="ja-JP" sz="1800">
              <a:solidFill>
                <a:schemeClr val="tx1"/>
              </a:solidFill>
            </a:endParaRPr>
          </a:p>
        </p:txBody>
      </p:sp>
    </p:spTree>
    <p:extLst>
      <p:ext uri="{BB962C8B-B14F-4D97-AF65-F5344CB8AC3E}">
        <p14:creationId xmlns:p14="http://schemas.microsoft.com/office/powerpoint/2010/main" val="3171726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13810"/>
            <a:ext cx="9221689" cy="1502305"/>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2069042"/>
            <a:ext cx="9221689" cy="493151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7203865"/>
            <a:ext cx="2405658" cy="413808"/>
          </a:xfrm>
          <a:prstGeom prst="rect">
            <a:avLst/>
          </a:prstGeom>
        </p:spPr>
        <p:txBody>
          <a:bodyPr vert="horz" lIns="91440" tIns="45720" rIns="91440" bIns="45720" rtlCol="0" anchor="ctr"/>
          <a:lstStyle>
            <a:lvl1pPr algn="l">
              <a:defRPr sz="1360">
                <a:solidFill>
                  <a:schemeClr val="tx1">
                    <a:tint val="75000"/>
                  </a:schemeClr>
                </a:solidFill>
              </a:defRPr>
            </a:lvl1pPr>
          </a:lstStyle>
          <a:p>
            <a:pPr>
              <a:defRPr/>
            </a:pPr>
            <a:fld id="{ABA3675B-DB0D-4C26-A720-68FA91BE8D13}" type="datetime1">
              <a:rPr lang="ja-JP" altLang="en-US" smtClean="0"/>
              <a:pPr>
                <a:defRPr/>
              </a:pPr>
              <a:t>2021/5/7</a:t>
            </a:fld>
            <a:endParaRPr lang="en-US" altLang="ja-JP" sz="1800">
              <a:solidFill>
                <a:schemeClr val="tx1"/>
              </a:solidFill>
              <a:ea typeface="ＭＳ Ｐゴシック" panose="020B0600070205080204" pitchFamily="50" charset="-128"/>
            </a:endParaRPr>
          </a:p>
        </p:txBody>
      </p:sp>
      <p:sp>
        <p:nvSpPr>
          <p:cNvPr id="5" name="Footer Placeholder 4"/>
          <p:cNvSpPr>
            <a:spLocks noGrp="1"/>
          </p:cNvSpPr>
          <p:nvPr>
            <p:ph type="ftr" sz="quarter" idx="3"/>
          </p:nvPr>
        </p:nvSpPr>
        <p:spPr>
          <a:xfrm>
            <a:off x="3541663" y="7203865"/>
            <a:ext cx="3608487" cy="413808"/>
          </a:xfrm>
          <a:prstGeom prst="rect">
            <a:avLst/>
          </a:prstGeom>
        </p:spPr>
        <p:txBody>
          <a:bodyPr vert="horz" lIns="91440" tIns="45720" rIns="91440" bIns="45720" rtlCol="0" anchor="ctr"/>
          <a:lstStyle>
            <a:lvl1pPr algn="ctr">
              <a:defRPr sz="1360">
                <a:solidFill>
                  <a:schemeClr val="tx1">
                    <a:tint val="75000"/>
                  </a:schemeClr>
                </a:solidFill>
              </a:defRPr>
            </a:lvl1pPr>
          </a:lstStyle>
          <a:p>
            <a:pPr>
              <a:defRPr/>
            </a:pPr>
            <a:endParaRPr lang="ja-JP" altLang="en-US"/>
          </a:p>
        </p:txBody>
      </p:sp>
      <p:sp>
        <p:nvSpPr>
          <p:cNvPr id="6" name="Slide Number Placeholder 5"/>
          <p:cNvSpPr>
            <a:spLocks noGrp="1"/>
          </p:cNvSpPr>
          <p:nvPr>
            <p:ph type="sldNum" sz="quarter" idx="4"/>
          </p:nvPr>
        </p:nvSpPr>
        <p:spPr>
          <a:xfrm>
            <a:off x="7551093" y="7203865"/>
            <a:ext cx="2405658" cy="413808"/>
          </a:xfrm>
          <a:prstGeom prst="rect">
            <a:avLst/>
          </a:prstGeom>
        </p:spPr>
        <p:txBody>
          <a:bodyPr vert="horz" lIns="91440" tIns="45720" rIns="91440" bIns="45720" rtlCol="0" anchor="ctr"/>
          <a:lstStyle>
            <a:lvl1pPr algn="r">
              <a:defRPr sz="1360">
                <a:solidFill>
                  <a:schemeClr val="tx1">
                    <a:tint val="75000"/>
                  </a:schemeClr>
                </a:solidFill>
              </a:defRPr>
            </a:lvl1pPr>
          </a:lstStyle>
          <a:p>
            <a:pPr>
              <a:defRPr/>
            </a:pPr>
            <a:fld id="{467DA59D-1112-49EE-A24D-6428FAA0CD2B}" type="slidenum">
              <a:rPr lang="ja-JP" altLang="en-US" smtClean="0"/>
              <a:pPr>
                <a:defRPr/>
              </a:pPr>
              <a:t>‹#›</a:t>
            </a:fld>
            <a:endParaRPr lang="en-US" altLang="ja-JP" sz="1800">
              <a:solidFill>
                <a:schemeClr val="tx1"/>
              </a:solidFill>
            </a:endParaRPr>
          </a:p>
        </p:txBody>
      </p:sp>
    </p:spTree>
    <p:extLst>
      <p:ext uri="{BB962C8B-B14F-4D97-AF65-F5344CB8AC3E}">
        <p14:creationId xmlns:p14="http://schemas.microsoft.com/office/powerpoint/2010/main" val="291562058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hf sldNum="0" hdr="0" ftr="0"/>
  <p:txStyles>
    <p:titleStyle>
      <a:lvl1pPr algn="l" defTabSz="1036290" rtl="0" eaLnBrk="1" latinLnBrk="0" hangingPunct="1">
        <a:lnSpc>
          <a:spcPct val="90000"/>
        </a:lnSpc>
        <a:spcBef>
          <a:spcPct val="0"/>
        </a:spcBef>
        <a:buNone/>
        <a:defRPr kumimoji="1" sz="4987" kern="1200">
          <a:solidFill>
            <a:schemeClr val="tx1"/>
          </a:solidFill>
          <a:latin typeface="+mj-lt"/>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kumimoji="1"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kumimoji="1"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kumimoji="1"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kumimoji="1"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kumimoji="1"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kumimoji="1"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kumimoji="1"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kumimoji="1"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kumimoji="1" sz="2040" kern="1200">
          <a:solidFill>
            <a:schemeClr val="tx1"/>
          </a:solidFill>
          <a:latin typeface="+mn-lt"/>
          <a:ea typeface="+mn-ea"/>
          <a:cs typeface="+mn-cs"/>
        </a:defRPr>
      </a:lvl9pPr>
    </p:bodyStyle>
    <p:otherStyle>
      <a:defPPr>
        <a:defRPr lang="en-US"/>
      </a:defPPr>
      <a:lvl1pPr marL="0" algn="l" defTabSz="1036290" rtl="0" eaLnBrk="1" latinLnBrk="0" hangingPunct="1">
        <a:defRPr kumimoji="1" sz="2040" kern="1200">
          <a:solidFill>
            <a:schemeClr val="tx1"/>
          </a:solidFill>
          <a:latin typeface="+mn-lt"/>
          <a:ea typeface="+mn-ea"/>
          <a:cs typeface="+mn-cs"/>
        </a:defRPr>
      </a:lvl1pPr>
      <a:lvl2pPr marL="518145" algn="l" defTabSz="1036290" rtl="0" eaLnBrk="1" latinLnBrk="0" hangingPunct="1">
        <a:defRPr kumimoji="1" sz="2040" kern="1200">
          <a:solidFill>
            <a:schemeClr val="tx1"/>
          </a:solidFill>
          <a:latin typeface="+mn-lt"/>
          <a:ea typeface="+mn-ea"/>
          <a:cs typeface="+mn-cs"/>
        </a:defRPr>
      </a:lvl2pPr>
      <a:lvl3pPr marL="1036290" algn="l" defTabSz="1036290" rtl="0" eaLnBrk="1" latinLnBrk="0" hangingPunct="1">
        <a:defRPr kumimoji="1" sz="2040" kern="1200">
          <a:solidFill>
            <a:schemeClr val="tx1"/>
          </a:solidFill>
          <a:latin typeface="+mn-lt"/>
          <a:ea typeface="+mn-ea"/>
          <a:cs typeface="+mn-cs"/>
        </a:defRPr>
      </a:lvl3pPr>
      <a:lvl4pPr marL="1554434" algn="l" defTabSz="1036290" rtl="0" eaLnBrk="1" latinLnBrk="0" hangingPunct="1">
        <a:defRPr kumimoji="1" sz="2040" kern="1200">
          <a:solidFill>
            <a:schemeClr val="tx1"/>
          </a:solidFill>
          <a:latin typeface="+mn-lt"/>
          <a:ea typeface="+mn-ea"/>
          <a:cs typeface="+mn-cs"/>
        </a:defRPr>
      </a:lvl4pPr>
      <a:lvl5pPr marL="2072579" algn="l" defTabSz="1036290" rtl="0" eaLnBrk="1" latinLnBrk="0" hangingPunct="1">
        <a:defRPr kumimoji="1" sz="2040" kern="1200">
          <a:solidFill>
            <a:schemeClr val="tx1"/>
          </a:solidFill>
          <a:latin typeface="+mn-lt"/>
          <a:ea typeface="+mn-ea"/>
          <a:cs typeface="+mn-cs"/>
        </a:defRPr>
      </a:lvl5pPr>
      <a:lvl6pPr marL="2590724" algn="l" defTabSz="1036290" rtl="0" eaLnBrk="1" latinLnBrk="0" hangingPunct="1">
        <a:defRPr kumimoji="1" sz="2040" kern="1200">
          <a:solidFill>
            <a:schemeClr val="tx1"/>
          </a:solidFill>
          <a:latin typeface="+mn-lt"/>
          <a:ea typeface="+mn-ea"/>
          <a:cs typeface="+mn-cs"/>
        </a:defRPr>
      </a:lvl6pPr>
      <a:lvl7pPr marL="3108869" algn="l" defTabSz="1036290" rtl="0" eaLnBrk="1" latinLnBrk="0" hangingPunct="1">
        <a:defRPr kumimoji="1" sz="2040" kern="1200">
          <a:solidFill>
            <a:schemeClr val="tx1"/>
          </a:solidFill>
          <a:latin typeface="+mn-lt"/>
          <a:ea typeface="+mn-ea"/>
          <a:cs typeface="+mn-cs"/>
        </a:defRPr>
      </a:lvl7pPr>
      <a:lvl8pPr marL="3627013" algn="l" defTabSz="1036290" rtl="0" eaLnBrk="1" latinLnBrk="0" hangingPunct="1">
        <a:defRPr kumimoji="1" sz="2040" kern="1200">
          <a:solidFill>
            <a:schemeClr val="tx1"/>
          </a:solidFill>
          <a:latin typeface="+mn-lt"/>
          <a:ea typeface="+mn-ea"/>
          <a:cs typeface="+mn-cs"/>
        </a:defRPr>
      </a:lvl8pPr>
      <a:lvl9pPr marL="4145158" algn="l" defTabSz="1036290" rtl="0" eaLnBrk="1" latinLnBrk="0" hangingPunct="1">
        <a:defRPr kumimoji="1"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www.tomoni.or.jp/fukinotousya/index.html" TargetMode="External"/><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82" name="テキスト プレースホルダー 14"/>
          <p:cNvSpPr>
            <a:spLocks noGrp="1" noChangeArrowheads="1"/>
          </p:cNvSpPr>
          <p:nvPr/>
        </p:nvSpPr>
        <p:spPr bwMode="auto">
          <a:xfrm>
            <a:off x="5879476" y="259707"/>
            <a:ext cx="4539053" cy="2387600"/>
          </a:xfrm>
          <a:prstGeom prst="roundRect">
            <a:avLst/>
          </a:prstGeom>
          <a:noFill/>
          <a:ln>
            <a:noFill/>
          </a:ln>
        </p:spPr>
        <p:txBody>
          <a:bodyPr anchor="ctr"/>
          <a:lstStyle>
            <a:lvl1pPr defTabSz="1006475">
              <a:lnSpc>
                <a:spcPct val="90000"/>
              </a:lnSpc>
              <a:spcBef>
                <a:spcPts val="1100"/>
              </a:spcBef>
              <a:buFont typeface="Arial" panose="020B0604020202020204" pitchFamily="34" charset="0"/>
              <a:buChar char="•"/>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1pPr>
            <a:lvl2pPr marL="754063" indent="-250825" defTabSz="1006475">
              <a:lnSpc>
                <a:spcPct val="90000"/>
              </a:lnSpc>
              <a:spcBef>
                <a:spcPts val="550"/>
              </a:spcBef>
              <a:buFont typeface="Arial" panose="020B0604020202020204" pitchFamily="34" charset="0"/>
              <a:buChar char="•"/>
              <a:defRPr>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2pPr>
            <a:lvl3pPr marL="1257300" indent="-250825" defTabSz="1006475">
              <a:lnSpc>
                <a:spcPct val="90000"/>
              </a:lnSpc>
              <a:spcBef>
                <a:spcPts val="550"/>
              </a:spcBef>
              <a:buFont typeface="Arial" panose="020B0604020202020204" pitchFamily="34" charset="0"/>
              <a:buChar char="•"/>
              <a:defRPr sz="160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3pPr>
            <a:lvl4pPr marL="1760538" indent="-250825" defTabSz="1006475">
              <a:lnSpc>
                <a:spcPct val="90000"/>
              </a:lnSpc>
              <a:spcBef>
                <a:spcPts val="550"/>
              </a:spcBef>
              <a:buFont typeface="Arial" panose="020B0604020202020204" pitchFamily="34" charset="0"/>
              <a:buChar char="•"/>
              <a:defRPr sz="140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4pPr>
            <a:lvl5pPr marL="2263775" indent="-250825" defTabSz="1006475">
              <a:lnSpc>
                <a:spcPct val="90000"/>
              </a:lnSpc>
              <a:spcBef>
                <a:spcPts val="550"/>
              </a:spcBef>
              <a:buFont typeface="Arial" panose="020B0604020202020204" pitchFamily="34" charset="0"/>
              <a:buChar char="•"/>
              <a:defRPr sz="140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5pPr>
            <a:lvl6pPr marL="2720975" indent="-250825" defTabSz="1006475" fontAlgn="base">
              <a:lnSpc>
                <a:spcPct val="90000"/>
              </a:lnSpc>
              <a:spcBef>
                <a:spcPts val="550"/>
              </a:spcBef>
              <a:spcAft>
                <a:spcPct val="0"/>
              </a:spcAft>
              <a:buFont typeface="Arial" panose="020B0604020202020204" pitchFamily="34" charset="0"/>
              <a:buChar char="•"/>
              <a:defRPr sz="140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6pPr>
            <a:lvl7pPr marL="3178175" indent="-250825" defTabSz="1006475" fontAlgn="base">
              <a:lnSpc>
                <a:spcPct val="90000"/>
              </a:lnSpc>
              <a:spcBef>
                <a:spcPts val="550"/>
              </a:spcBef>
              <a:spcAft>
                <a:spcPct val="0"/>
              </a:spcAft>
              <a:buFont typeface="Arial" panose="020B0604020202020204" pitchFamily="34" charset="0"/>
              <a:buChar char="•"/>
              <a:defRPr sz="140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7pPr>
            <a:lvl8pPr marL="3635375" indent="-250825" defTabSz="1006475" fontAlgn="base">
              <a:lnSpc>
                <a:spcPct val="90000"/>
              </a:lnSpc>
              <a:spcBef>
                <a:spcPts val="550"/>
              </a:spcBef>
              <a:spcAft>
                <a:spcPct val="0"/>
              </a:spcAft>
              <a:buFont typeface="Arial" panose="020B0604020202020204" pitchFamily="34" charset="0"/>
              <a:buChar char="•"/>
              <a:defRPr sz="140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8pPr>
            <a:lvl9pPr marL="4092575" indent="-250825" defTabSz="1006475" fontAlgn="base">
              <a:lnSpc>
                <a:spcPct val="90000"/>
              </a:lnSpc>
              <a:spcBef>
                <a:spcPts val="550"/>
              </a:spcBef>
              <a:spcAft>
                <a:spcPct val="0"/>
              </a:spcAft>
              <a:buFont typeface="Arial" panose="020B0604020202020204" pitchFamily="34" charset="0"/>
              <a:buChar char="•"/>
              <a:defRPr sz="140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9pPr>
          </a:lstStyle>
          <a:p>
            <a:pPr eaLnBrk="1" hangingPunct="1">
              <a:lnSpc>
                <a:spcPct val="100000"/>
              </a:lnSpc>
              <a:spcBef>
                <a:spcPct val="0"/>
              </a:spcBef>
              <a:buFont typeface="Arial" panose="020B0604020202020204" pitchFamily="34" charset="0"/>
              <a:buNone/>
              <a:defRPr/>
            </a:pPr>
            <a:r>
              <a:rPr lang="ja-JP" altLang="en-US" sz="1800" dirty="0">
                <a:solidFill>
                  <a:srgbClr val="00B050"/>
                </a:solidFill>
                <a:effectLst>
                  <a:outerShdw blurRad="38100" dist="38100" dir="2700000" algn="tl">
                    <a:srgbClr val="000000">
                      <a:alpha val="43137"/>
                    </a:srgbClr>
                  </a:outerShdw>
                </a:effectLst>
                <a:latin typeface="ぼくたちのゴシック" panose="02000600000000000000" pitchFamily="50" charset="-128"/>
                <a:ea typeface="ぼくたちのゴシック" panose="02000600000000000000" pitchFamily="50" charset="-128"/>
              </a:rPr>
              <a:t>社会福祉法人 県央福祉会</a:t>
            </a:r>
            <a:endParaRPr lang="en-US" altLang="ja-JP" sz="1800" dirty="0">
              <a:solidFill>
                <a:srgbClr val="00B050"/>
              </a:solidFill>
              <a:effectLst>
                <a:outerShdw blurRad="38100" dist="38100" dir="2700000" algn="tl">
                  <a:srgbClr val="000000">
                    <a:alpha val="43137"/>
                  </a:srgbClr>
                </a:outerShdw>
              </a:effectLst>
              <a:latin typeface="ぼくたちのゴシック" panose="02000600000000000000" pitchFamily="50" charset="-128"/>
              <a:ea typeface="ぼくたちのゴシック" panose="02000600000000000000" pitchFamily="50" charset="-128"/>
            </a:endParaRPr>
          </a:p>
          <a:p>
            <a:pPr eaLnBrk="1" hangingPunct="1">
              <a:lnSpc>
                <a:spcPct val="100000"/>
              </a:lnSpc>
              <a:spcBef>
                <a:spcPct val="0"/>
              </a:spcBef>
              <a:buFont typeface="Arial" panose="020B0604020202020204" pitchFamily="34" charset="0"/>
              <a:buNone/>
              <a:defRPr/>
            </a:pPr>
            <a:endParaRPr lang="ja-JP" altLang="en-US" sz="100" dirty="0">
              <a:solidFill>
                <a:srgbClr val="00B050"/>
              </a:solidFill>
              <a:effectLst>
                <a:outerShdw blurRad="38100" dist="38100" dir="2700000" algn="tl">
                  <a:srgbClr val="000000">
                    <a:alpha val="43137"/>
                  </a:srgbClr>
                </a:outerShdw>
              </a:effectLst>
              <a:latin typeface="ぼくたちのゴシック" panose="02000600000000000000" pitchFamily="50" charset="-128"/>
              <a:ea typeface="ぼくたちのゴシック" panose="02000600000000000000" pitchFamily="50" charset="-128"/>
            </a:endParaRPr>
          </a:p>
          <a:p>
            <a:pPr eaLnBrk="1" hangingPunct="1">
              <a:lnSpc>
                <a:spcPct val="100000"/>
              </a:lnSpc>
              <a:spcBef>
                <a:spcPct val="0"/>
              </a:spcBef>
              <a:buFont typeface="Arial" panose="020B0604020202020204" pitchFamily="34" charset="0"/>
              <a:buNone/>
              <a:defRPr/>
            </a:pPr>
            <a:r>
              <a:rPr lang="ja-JP" altLang="en-US" sz="3200" b="1" dirty="0">
                <a:solidFill>
                  <a:srgbClr val="00B050"/>
                </a:solidFill>
                <a:effectLst>
                  <a:outerShdw blurRad="38100" dist="38100" dir="2700000" algn="tl">
                    <a:srgbClr val="000000">
                      <a:alpha val="43137"/>
                    </a:srgbClr>
                  </a:outerShdw>
                </a:effectLst>
                <a:latin typeface="ぼくたちのゴシック" panose="02000600000000000000" pitchFamily="50" charset="-128"/>
                <a:ea typeface="ぼくたちのゴシック" panose="02000600000000000000" pitchFamily="50" charset="-128"/>
              </a:rPr>
              <a:t>ふきのとう舎</a:t>
            </a:r>
          </a:p>
          <a:p>
            <a:pPr algn="ctr" eaLnBrk="1" hangingPunct="1">
              <a:lnSpc>
                <a:spcPct val="85000"/>
              </a:lnSpc>
              <a:spcBef>
                <a:spcPct val="0"/>
              </a:spcBef>
              <a:buFont typeface="Arial" panose="020B0604020202020204" pitchFamily="34" charset="0"/>
              <a:buNone/>
              <a:defRPr/>
            </a:pPr>
            <a:endParaRPr lang="ja-JP" altLang="en-US" sz="800" b="1" dirty="0">
              <a:ln w="6600">
                <a:solidFill>
                  <a:schemeClr val="accent2"/>
                </a:solidFill>
                <a:prstDash val="solid"/>
              </a:ln>
              <a:solidFill>
                <a:srgbClr val="FFFFFF"/>
              </a:solidFill>
              <a:effectLst>
                <a:outerShdw dist="38100" dir="2700000" algn="tl" rotWithShape="0">
                  <a:schemeClr val="accent2"/>
                </a:outerShdw>
              </a:effectLst>
              <a:latin typeface="EPSON 太丸ゴシック体Ｂ" panose="020F0709000000000000" pitchFamily="49" charset="-128"/>
              <a:ea typeface="EPSON 太丸ゴシック体Ｂ" panose="020F0709000000000000" pitchFamily="49" charset="-128"/>
            </a:endParaRPr>
          </a:p>
          <a:p>
            <a:pPr eaLnBrk="1" hangingPunct="1">
              <a:lnSpc>
                <a:spcPct val="85000"/>
              </a:lnSpc>
              <a:spcBef>
                <a:spcPct val="0"/>
              </a:spcBef>
              <a:buFont typeface="Arial" panose="020B0604020202020204" pitchFamily="34" charset="0"/>
              <a:buNone/>
              <a:defRPr/>
            </a:pPr>
            <a:endParaRPr lang="ja-JP" altLang="en-US" sz="400" b="1" dirty="0">
              <a:ln w="6600">
                <a:solidFill>
                  <a:schemeClr val="accent2"/>
                </a:solidFill>
                <a:prstDash val="solid"/>
              </a:ln>
              <a:solidFill>
                <a:srgbClr val="FFFFFF"/>
              </a:solidFill>
              <a:effectLst>
                <a:outerShdw dist="38100" dir="2700000" algn="tl" rotWithShape="0">
                  <a:schemeClr val="accent2"/>
                </a:outerShdw>
              </a:effectLst>
              <a:latin typeface="EPSON 太丸ゴシック体Ｂ" panose="020F0709000000000000" pitchFamily="49" charset="-128"/>
              <a:ea typeface="EPSON 太丸ゴシック体Ｂ" panose="020F0709000000000000" pitchFamily="49" charset="-128"/>
            </a:endParaRPr>
          </a:p>
          <a:p>
            <a:pPr eaLnBrk="1" hangingPunct="1">
              <a:lnSpc>
                <a:spcPct val="100000"/>
              </a:lnSpc>
              <a:spcBef>
                <a:spcPct val="0"/>
              </a:spcBef>
              <a:buFont typeface="Arial" panose="020B0604020202020204" pitchFamily="34" charset="0"/>
              <a:buNone/>
              <a:defRPr/>
            </a:pPr>
            <a:r>
              <a:rPr lang="ja-JP" altLang="en-US" sz="1200" dirty="0">
                <a:latin typeface="HG丸ｺﾞｼｯｸM-PRO" panose="020F0600000000000000" pitchFamily="50" charset="-128"/>
                <a:ea typeface="HG丸ｺﾞｼｯｸM-PRO" panose="020F0600000000000000" pitchFamily="50" charset="-128"/>
              </a:rPr>
              <a:t>多機能型事業所</a:t>
            </a:r>
            <a:r>
              <a:rPr lang="en-US" altLang="ja-JP" sz="1200" dirty="0">
                <a:latin typeface="HG丸ｺﾞｼｯｸM-PRO" panose="020F0600000000000000" pitchFamily="50" charset="-128"/>
                <a:ea typeface="HG丸ｺﾞｼｯｸM-PRO" panose="020F06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定員</a:t>
            </a:r>
            <a:r>
              <a:rPr lang="en-US" altLang="ja-JP" sz="1200" dirty="0">
                <a:latin typeface="HG丸ｺﾞｼｯｸM-PRO" panose="020F0600000000000000" pitchFamily="50" charset="-128"/>
                <a:ea typeface="HG丸ｺﾞｼｯｸM-PRO" panose="020F0600000000000000" pitchFamily="50" charset="-128"/>
              </a:rPr>
              <a:t>40</a:t>
            </a:r>
            <a:r>
              <a:rPr lang="ja-JP" altLang="en-US" sz="1200" dirty="0">
                <a:latin typeface="HG丸ｺﾞｼｯｸM-PRO" panose="020F0600000000000000" pitchFamily="50" charset="-128"/>
                <a:ea typeface="HG丸ｺﾞｼｯｸM-PRO" panose="020F0600000000000000" pitchFamily="50" charset="-128"/>
              </a:rPr>
              <a:t>名</a:t>
            </a:r>
            <a:r>
              <a:rPr lang="en-US" altLang="ja-JP" sz="1200" dirty="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0"/>
              </a:spcBef>
              <a:buFont typeface="Arial" panose="020B0604020202020204" pitchFamily="34" charset="0"/>
              <a:buNone/>
              <a:defRPr/>
            </a:pPr>
            <a:endParaRPr lang="ja-JP" altLang="en-US" sz="400"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0"/>
              </a:spcBef>
              <a:buFont typeface="Arial" panose="020B0604020202020204" pitchFamily="34" charset="0"/>
              <a:buNone/>
              <a:defRPr/>
            </a:pPr>
            <a:r>
              <a:rPr lang="ja-JP" altLang="en-US" sz="1200" dirty="0">
                <a:latin typeface="HG丸ｺﾞｼｯｸM-PRO" panose="020F0600000000000000" pitchFamily="50" charset="-128"/>
                <a:ea typeface="HG丸ｺﾞｼｯｸM-PRO" panose="020F0600000000000000" pitchFamily="50" charset="-128"/>
              </a:rPr>
              <a:t>○生活介護　　　　</a:t>
            </a:r>
            <a:r>
              <a:rPr lang="en-US" altLang="ja-JP" sz="1200" dirty="0">
                <a:latin typeface="HG丸ｺﾞｼｯｸM-PRO" panose="020F0600000000000000" pitchFamily="50" charset="-128"/>
                <a:ea typeface="HG丸ｺﾞｼｯｸM-PRO" panose="020F06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定員</a:t>
            </a:r>
            <a:r>
              <a:rPr lang="en-US" altLang="ja-JP" sz="1200" dirty="0">
                <a:latin typeface="HG丸ｺﾞｼｯｸM-PRO" panose="020F0600000000000000" pitchFamily="50" charset="-128"/>
                <a:ea typeface="HG丸ｺﾞｼｯｸM-PRO" panose="020F0600000000000000" pitchFamily="50" charset="-128"/>
              </a:rPr>
              <a:t>24</a:t>
            </a:r>
            <a:r>
              <a:rPr lang="ja-JP" altLang="en-US" sz="1200" dirty="0">
                <a:latin typeface="HG丸ｺﾞｼｯｸM-PRO" panose="020F0600000000000000" pitchFamily="50" charset="-128"/>
                <a:ea typeface="HG丸ｺﾞｼｯｸM-PRO" panose="020F0600000000000000" pitchFamily="50" charset="-128"/>
              </a:rPr>
              <a:t>名</a:t>
            </a:r>
            <a:r>
              <a:rPr lang="en-US" altLang="ja-JP" sz="1200" dirty="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0"/>
              </a:spcBef>
              <a:buFont typeface="Arial" panose="020B0604020202020204" pitchFamily="34" charset="0"/>
              <a:buNone/>
              <a:defRPr/>
            </a:pPr>
            <a:r>
              <a:rPr lang="ja-JP" altLang="en-US" sz="1200" dirty="0">
                <a:latin typeface="HG丸ｺﾞｼｯｸM-PRO" panose="020F0600000000000000" pitchFamily="50" charset="-128"/>
                <a:ea typeface="HG丸ｺﾞｼｯｸM-PRO" panose="020F0600000000000000" pitchFamily="50" charset="-128"/>
              </a:rPr>
              <a:t>○就労継続支援B型 </a:t>
            </a:r>
            <a:r>
              <a:rPr lang="en-US" altLang="ja-JP" sz="1200" dirty="0">
                <a:latin typeface="HG丸ｺﾞｼｯｸM-PRO" panose="020F0600000000000000" pitchFamily="50" charset="-128"/>
                <a:ea typeface="HG丸ｺﾞｼｯｸM-PRO" panose="020F06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定員</a:t>
            </a:r>
            <a:r>
              <a:rPr lang="en-US" altLang="ja-JP" sz="1200" dirty="0">
                <a:latin typeface="HG丸ｺﾞｼｯｸM-PRO" panose="020F0600000000000000" pitchFamily="50" charset="-128"/>
                <a:ea typeface="HG丸ｺﾞｼｯｸM-PRO" panose="020F0600000000000000" pitchFamily="50" charset="-128"/>
              </a:rPr>
              <a:t>10</a:t>
            </a:r>
            <a:r>
              <a:rPr lang="ja-JP" altLang="en-US" sz="1200" dirty="0">
                <a:latin typeface="HG丸ｺﾞｼｯｸM-PRO" panose="020F0600000000000000" pitchFamily="50" charset="-128"/>
                <a:ea typeface="HG丸ｺﾞｼｯｸM-PRO" panose="020F0600000000000000" pitchFamily="50" charset="-128"/>
              </a:rPr>
              <a:t>名</a:t>
            </a:r>
            <a:r>
              <a:rPr lang="en-US" altLang="ja-JP" sz="1200" dirty="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0"/>
              </a:spcBef>
              <a:buFont typeface="Arial" panose="020B0604020202020204" pitchFamily="34" charset="0"/>
              <a:buNone/>
              <a:defRPr/>
            </a:pPr>
            <a:r>
              <a:rPr lang="ja-JP" altLang="en-US" sz="1200" dirty="0">
                <a:latin typeface="HG丸ｺﾞｼｯｸM-PRO" panose="020F0600000000000000" pitchFamily="50" charset="-128"/>
                <a:ea typeface="HG丸ｺﾞｼｯｸM-PRO" panose="020F0600000000000000" pitchFamily="50" charset="-128"/>
              </a:rPr>
              <a:t>○就労移行支援　　</a:t>
            </a:r>
            <a:r>
              <a:rPr lang="en-US" altLang="ja-JP" sz="1200" dirty="0">
                <a:latin typeface="HG丸ｺﾞｼｯｸM-PRO" panose="020F0600000000000000" pitchFamily="50" charset="-128"/>
                <a:ea typeface="HG丸ｺﾞｼｯｸM-PRO" panose="020F06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定員 </a:t>
            </a:r>
            <a:r>
              <a:rPr lang="en-US" altLang="ja-JP" sz="1200" dirty="0">
                <a:latin typeface="HG丸ｺﾞｼｯｸM-PRO" panose="020F0600000000000000" pitchFamily="50" charset="-128"/>
                <a:ea typeface="HG丸ｺﾞｼｯｸM-PRO" panose="020F0600000000000000" pitchFamily="50" charset="-128"/>
              </a:rPr>
              <a:t>6</a:t>
            </a:r>
            <a:r>
              <a:rPr lang="ja-JP" altLang="en-US" sz="1200" dirty="0">
                <a:latin typeface="HG丸ｺﾞｼｯｸM-PRO" panose="020F0600000000000000" pitchFamily="50" charset="-128"/>
                <a:ea typeface="HG丸ｺﾞｼｯｸM-PRO" panose="020F0600000000000000" pitchFamily="50" charset="-128"/>
              </a:rPr>
              <a:t>名</a:t>
            </a:r>
            <a:r>
              <a:rPr lang="en-US" altLang="ja-JP" sz="1200" dirty="0">
                <a:latin typeface="HG丸ｺﾞｼｯｸM-PRO" panose="020F0600000000000000" pitchFamily="50" charset="-128"/>
                <a:ea typeface="HG丸ｺﾞｼｯｸM-PRO" panose="020F0600000000000000" pitchFamily="50" charset="-128"/>
              </a:rPr>
              <a:t>)</a:t>
            </a:r>
          </a:p>
          <a:p>
            <a:pPr eaLnBrk="1" hangingPunct="1">
              <a:lnSpc>
                <a:spcPct val="100000"/>
              </a:lnSpc>
              <a:spcBef>
                <a:spcPct val="0"/>
              </a:spcBef>
              <a:buFont typeface="Arial" panose="020B0604020202020204" pitchFamily="34" charset="0"/>
              <a:buNone/>
              <a:defRPr/>
            </a:pPr>
            <a:r>
              <a:rPr lang="ja-JP" altLang="en-US" sz="1200" dirty="0">
                <a:latin typeface="HG丸ｺﾞｼｯｸM-PRO" panose="020F0600000000000000" pitchFamily="50" charset="-128"/>
                <a:ea typeface="HG丸ｺﾞｼｯｸM-PRO" panose="020F0600000000000000" pitchFamily="50" charset="-128"/>
              </a:rPr>
              <a:t>〇就労定着支援事業</a:t>
            </a: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52944" y="2647307"/>
            <a:ext cx="2336464" cy="17523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角丸四角形 2"/>
          <p:cNvSpPr/>
          <p:nvPr/>
        </p:nvSpPr>
        <p:spPr>
          <a:xfrm>
            <a:off x="5927809" y="6214460"/>
            <a:ext cx="4490720" cy="1055561"/>
          </a:xfrm>
          <a:prstGeom prst="roundRect">
            <a:avLst/>
          </a:prstGeom>
          <a:ln w="3175"/>
          <a:effectLst>
            <a:outerShdw blurRad="50800" dist="38100" dir="10800000" algn="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lstStyle/>
          <a:p>
            <a:pPr eaLnBrk="1" hangingPunct="1">
              <a:defRPr/>
            </a:pPr>
            <a:endParaRPr kumimoji="1" lang="en-US" altLang="ja-JP" sz="1200" dirty="0">
              <a:latin typeface="EPSON 太丸ゴシック体Ｂ" panose="020F0709000000000000" pitchFamily="49" charset="-128"/>
              <a:ea typeface="EPSON 太丸ゴシック体Ｂ" panose="020F0709000000000000" pitchFamily="49" charset="-128"/>
            </a:endParaRPr>
          </a:p>
          <a:p>
            <a:pPr eaLnBrk="1" hangingPunct="1">
              <a:spcBef>
                <a:spcPts val="600"/>
              </a:spcBef>
              <a:defRPr/>
            </a:pPr>
            <a:r>
              <a:rPr kumimoji="1" lang="ja-JP" altLang="en-US" sz="1100" dirty="0">
                <a:latin typeface="ぼくたちのゴシック" panose="02000600000000000000" pitchFamily="50" charset="-128"/>
                <a:ea typeface="ぼくたちのゴシック" panose="02000600000000000000" pitchFamily="50" charset="-128"/>
              </a:rPr>
              <a:t>〒</a:t>
            </a:r>
            <a:r>
              <a:rPr kumimoji="1" lang="en-US" altLang="ja-JP" sz="1100" dirty="0">
                <a:latin typeface="ぼくたちのゴシック" panose="02000600000000000000" pitchFamily="50" charset="-128"/>
                <a:ea typeface="ぼくたちのゴシック" panose="02000600000000000000" pitchFamily="50" charset="-128"/>
              </a:rPr>
              <a:t>242-0022</a:t>
            </a:r>
            <a:r>
              <a:rPr kumimoji="1" lang="ja-JP" altLang="en-US" sz="1100" dirty="0">
                <a:latin typeface="ぼくたちのゴシック" panose="02000600000000000000" pitchFamily="50" charset="-128"/>
                <a:ea typeface="ぼくたちのゴシック" panose="02000600000000000000" pitchFamily="50" charset="-128"/>
              </a:rPr>
              <a:t>　神奈川県大和市柳橋</a:t>
            </a:r>
            <a:r>
              <a:rPr kumimoji="1" lang="en-US" altLang="ja-JP" sz="1100" dirty="0">
                <a:latin typeface="ぼくたちのゴシック" panose="02000600000000000000" pitchFamily="50" charset="-128"/>
                <a:ea typeface="ぼくたちのゴシック" panose="02000600000000000000" pitchFamily="50" charset="-128"/>
              </a:rPr>
              <a:t>5-3-1</a:t>
            </a:r>
            <a:endParaRPr kumimoji="1" lang="ja-JP" altLang="en-US" sz="1100" dirty="0">
              <a:latin typeface="ぼくたちのゴシック" panose="02000600000000000000" pitchFamily="50" charset="-128"/>
              <a:ea typeface="ぼくたちのゴシック" panose="02000600000000000000" pitchFamily="50" charset="-128"/>
            </a:endParaRPr>
          </a:p>
          <a:p>
            <a:pPr eaLnBrk="1" hangingPunct="1">
              <a:spcBef>
                <a:spcPts val="600"/>
              </a:spcBef>
              <a:defRPr/>
            </a:pPr>
            <a:r>
              <a:rPr kumimoji="1" lang="ja-JP" altLang="en-US" sz="1100" dirty="0">
                <a:latin typeface="ぼくたちのゴシック" panose="02000600000000000000" pitchFamily="50" charset="-128"/>
                <a:ea typeface="ぼくたちのゴシック" panose="02000600000000000000" pitchFamily="50" charset="-128"/>
              </a:rPr>
              <a:t>電話</a:t>
            </a:r>
            <a:r>
              <a:rPr kumimoji="1" lang="en-US" altLang="ja-JP" sz="1100" dirty="0">
                <a:latin typeface="ぼくたちのゴシック" panose="02000600000000000000" pitchFamily="50" charset="-128"/>
                <a:ea typeface="ぼくたちのゴシック" panose="02000600000000000000" pitchFamily="50" charset="-128"/>
              </a:rPr>
              <a:t>046-269-8880</a:t>
            </a:r>
            <a:r>
              <a:rPr kumimoji="1" lang="ja-JP" altLang="en-US" sz="1100" dirty="0">
                <a:latin typeface="ぼくたちのゴシック" panose="02000600000000000000" pitchFamily="50" charset="-128"/>
                <a:ea typeface="ぼくたちのゴシック" panose="02000600000000000000" pitchFamily="50" charset="-128"/>
              </a:rPr>
              <a:t>　</a:t>
            </a:r>
            <a:r>
              <a:rPr kumimoji="1" lang="en-US" altLang="ja-JP" sz="1100" dirty="0">
                <a:latin typeface="ぼくたちのゴシック" panose="02000600000000000000" pitchFamily="50" charset="-128"/>
                <a:ea typeface="ぼくたちのゴシック" panose="02000600000000000000" pitchFamily="50" charset="-128"/>
              </a:rPr>
              <a:t>FAX046-267-8059</a:t>
            </a:r>
            <a:endParaRPr kumimoji="1" lang="ja-JP" altLang="en-US" sz="1100" dirty="0">
              <a:latin typeface="ぼくたちのゴシック" panose="02000600000000000000" pitchFamily="50" charset="-128"/>
              <a:ea typeface="ぼくたちのゴシック" panose="02000600000000000000" pitchFamily="50" charset="-128"/>
            </a:endParaRPr>
          </a:p>
          <a:p>
            <a:pPr eaLnBrk="1" hangingPunct="1">
              <a:spcBef>
                <a:spcPts val="600"/>
              </a:spcBef>
              <a:defRPr/>
            </a:pPr>
            <a:r>
              <a:rPr kumimoji="1" lang="en-US" altLang="ja-JP" sz="1100" dirty="0">
                <a:latin typeface="ぼくたちのゴシック" panose="02000600000000000000" pitchFamily="50" charset="-128"/>
                <a:ea typeface="ぼくたちのゴシック" panose="02000600000000000000" pitchFamily="50" charset="-128"/>
              </a:rPr>
              <a:t>URL</a:t>
            </a:r>
            <a:r>
              <a:rPr kumimoji="1" lang="en-US" altLang="ja-JP" sz="1100" dirty="0">
                <a:latin typeface="ぼくたちのゴシック" panose="02000600000000000000" pitchFamily="50" charset="-128"/>
                <a:ea typeface="ぼくたちのゴシック" panose="02000600000000000000" pitchFamily="50" charset="-128"/>
                <a:hlinkClick r:id="rId3"/>
              </a:rPr>
              <a:t>http://www.tomoni.or.jp/fukinotousya/index.html</a:t>
            </a:r>
            <a:r>
              <a:rPr kumimoji="1" lang="ja-JP" altLang="en-US" sz="1100" dirty="0">
                <a:latin typeface="ぼくたちのゴシック" panose="02000600000000000000" pitchFamily="50" charset="-128"/>
                <a:ea typeface="ぼくたちのゴシック" panose="02000600000000000000" pitchFamily="50" charset="-128"/>
              </a:rPr>
              <a:t>　</a:t>
            </a:r>
            <a:endParaRPr kumimoji="1" lang="en-US" altLang="ja-JP" sz="1100" dirty="0">
              <a:latin typeface="ぼくたちのゴシック" panose="02000600000000000000" pitchFamily="50" charset="-128"/>
              <a:ea typeface="ぼくたちのゴシック" panose="02000600000000000000" pitchFamily="50" charset="-128"/>
            </a:endParaRPr>
          </a:p>
          <a:p>
            <a:pPr eaLnBrk="1" hangingPunct="1">
              <a:spcBef>
                <a:spcPts val="600"/>
              </a:spcBef>
              <a:defRPr/>
            </a:pPr>
            <a:r>
              <a:rPr kumimoji="1" lang="en-US" altLang="ja-JP" sz="1100" dirty="0">
                <a:latin typeface="ぼくたちのゴシック" panose="02000600000000000000" pitchFamily="50" charset="-128"/>
                <a:ea typeface="ぼくたちのゴシック" panose="02000600000000000000" pitchFamily="50" charset="-128"/>
              </a:rPr>
              <a:t>(HP</a:t>
            </a:r>
            <a:r>
              <a:rPr kumimoji="1" lang="ja-JP" altLang="en-US" sz="1100" dirty="0">
                <a:latin typeface="ぼくたちのゴシック" panose="02000600000000000000" pitchFamily="50" charset="-128"/>
                <a:ea typeface="ぼくたちのゴシック" panose="02000600000000000000" pitchFamily="50" charset="-128"/>
              </a:rPr>
              <a:t>にﾒｰﾙﾌｫｰﾑあります</a:t>
            </a:r>
            <a:r>
              <a:rPr kumimoji="1" lang="en-US" altLang="ja-JP" sz="1100" dirty="0">
                <a:latin typeface="ぼくたちのゴシック" panose="02000600000000000000" pitchFamily="50" charset="-128"/>
                <a:ea typeface="ぼくたちのゴシック" panose="02000600000000000000" pitchFamily="50" charset="-128"/>
              </a:rPr>
              <a:t>)</a:t>
            </a:r>
            <a:endParaRPr kumimoji="1" lang="ja-JP" altLang="en-US" sz="1100" dirty="0">
              <a:latin typeface="ぼくたちのゴシック" panose="02000600000000000000" pitchFamily="50" charset="-128"/>
              <a:ea typeface="ぼくたちのゴシック" panose="02000600000000000000" pitchFamily="50" charset="-128"/>
            </a:endParaRPr>
          </a:p>
          <a:p>
            <a:pPr eaLnBrk="1" hangingPunct="1">
              <a:defRPr/>
            </a:pPr>
            <a:endParaRPr kumimoji="1" lang="ja-JP" altLang="en-US" sz="1050" dirty="0">
              <a:latin typeface="EPSON 太丸ゴシック体Ｂ" panose="020F0709000000000000" pitchFamily="49" charset="-128"/>
              <a:ea typeface="EPSON 太丸ゴシック体Ｂ" panose="020F0709000000000000" pitchFamily="49" charset="-128"/>
            </a:endParaRPr>
          </a:p>
        </p:txBody>
      </p:sp>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5070" y="3645855"/>
            <a:ext cx="1098729" cy="8240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19441" y="3626050"/>
            <a:ext cx="1115596" cy="8366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図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90317" y="2687851"/>
            <a:ext cx="1098729" cy="8240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図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53494" y="2699163"/>
            <a:ext cx="1050961" cy="7882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4" name="Picture 123" descr="090525mark-colo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62032" y="364894"/>
            <a:ext cx="1303815" cy="130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 5"/>
          <p:cNvSpPr/>
          <p:nvPr/>
        </p:nvSpPr>
        <p:spPr>
          <a:xfrm>
            <a:off x="296151" y="4879778"/>
            <a:ext cx="2485258" cy="2462853"/>
          </a:xfrm>
          <a:prstGeom prst="roundRect">
            <a:avLst>
              <a:gd name="adj" fmla="val 9012"/>
            </a:avLst>
          </a:prstGeom>
          <a:solidFill>
            <a:schemeClr val="bg1"/>
          </a:solidFill>
          <a:ln>
            <a:solidFill>
              <a:srgbClr val="08AC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HG丸ｺﾞｼｯｸM-PRO" panose="020F0600000000000000" pitchFamily="50" charset="-128"/>
                <a:ea typeface="HG丸ｺﾞｼｯｸM-PRO" panose="020F0600000000000000" pitchFamily="50" charset="-128"/>
              </a:rPr>
              <a:t>スケジュール</a:t>
            </a:r>
          </a:p>
          <a:p>
            <a:pPr algn="ctr"/>
            <a:endParaRPr kumimoji="1" lang="ja-JP" altLang="en-US" sz="900" dirty="0">
              <a:solidFill>
                <a:schemeClr val="tx1"/>
              </a:solidFill>
              <a:latin typeface="HG丸ｺﾞｼｯｸM-PRO" panose="020F0600000000000000" pitchFamily="50" charset="-128"/>
              <a:ea typeface="HG丸ｺﾞｼｯｸM-PRO" panose="020F0600000000000000" pitchFamily="50" charset="-128"/>
            </a:endParaRPr>
          </a:p>
          <a:p>
            <a:r>
              <a:rPr kumimoji="1" lang="en-US" altLang="ja-JP" sz="800" dirty="0">
                <a:solidFill>
                  <a:schemeClr val="tx1"/>
                </a:solidFill>
                <a:latin typeface="HG丸ｺﾞｼｯｸM-PRO" panose="020F0600000000000000" pitchFamily="50" charset="-128"/>
                <a:ea typeface="HG丸ｺﾞｼｯｸM-PRO" panose="020F0600000000000000" pitchFamily="50" charset="-128"/>
              </a:rPr>
              <a:t>3</a:t>
            </a:r>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事業共通　月～木</a:t>
            </a:r>
            <a:r>
              <a:rPr kumimoji="1" lang="en-US" altLang="ja-JP" sz="800" dirty="0">
                <a:solidFill>
                  <a:schemeClr val="tx1"/>
                </a:solidFill>
                <a:latin typeface="HG丸ｺﾞｼｯｸM-PRO" panose="020F0600000000000000" pitchFamily="50" charset="-128"/>
                <a:ea typeface="HG丸ｺﾞｼｯｸM-PRO" panose="020F0600000000000000" pitchFamily="50" charset="-128"/>
              </a:rPr>
              <a:t>(8</a:t>
            </a:r>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時</a:t>
            </a:r>
            <a:r>
              <a:rPr kumimoji="1" lang="en-US" altLang="ja-JP" sz="800" dirty="0">
                <a:solidFill>
                  <a:schemeClr val="tx1"/>
                </a:solidFill>
                <a:latin typeface="HG丸ｺﾞｼｯｸM-PRO" panose="020F0600000000000000" pitchFamily="50" charset="-128"/>
                <a:ea typeface="HG丸ｺﾞｼｯｸM-PRO" panose="020F0600000000000000" pitchFamily="50" charset="-128"/>
              </a:rPr>
              <a:t>30</a:t>
            </a:r>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分～</a:t>
            </a:r>
            <a:r>
              <a:rPr kumimoji="1" lang="en-US" altLang="ja-JP" sz="800" dirty="0">
                <a:solidFill>
                  <a:schemeClr val="tx1"/>
                </a:solidFill>
                <a:latin typeface="HG丸ｺﾞｼｯｸM-PRO" panose="020F0600000000000000" pitchFamily="50" charset="-128"/>
                <a:ea typeface="HG丸ｺﾞｼｯｸM-PRO" panose="020F0600000000000000" pitchFamily="50" charset="-128"/>
              </a:rPr>
              <a:t>15</a:t>
            </a:r>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時</a:t>
            </a:r>
            <a:r>
              <a:rPr kumimoji="1" lang="en-US" altLang="ja-JP" sz="800" dirty="0">
                <a:solidFill>
                  <a:schemeClr val="tx1"/>
                </a:solidFill>
                <a:latin typeface="HG丸ｺﾞｼｯｸM-PRO" panose="020F0600000000000000" pitchFamily="50" charset="-128"/>
                <a:ea typeface="HG丸ｺﾞｼｯｸM-PRO" panose="020F0600000000000000" pitchFamily="50" charset="-128"/>
              </a:rPr>
              <a:t>:30</a:t>
            </a:r>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分</a:t>
            </a:r>
            <a:r>
              <a:rPr kumimoji="1" lang="en-US" altLang="ja-JP" sz="800" dirty="0">
                <a:solidFill>
                  <a:schemeClr val="tx1"/>
                </a:solidFill>
                <a:latin typeface="HG丸ｺﾞｼｯｸM-PRO" panose="020F0600000000000000" pitchFamily="50" charset="-128"/>
                <a:ea typeface="HG丸ｺﾞｼｯｸM-PRO" panose="020F0600000000000000" pitchFamily="50" charset="-128"/>
              </a:rPr>
              <a:t>)</a:t>
            </a:r>
            <a:endParaRPr kumimoji="1" lang="ja-JP" altLang="en-US" sz="8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　　　　　  金</a:t>
            </a:r>
            <a:r>
              <a:rPr kumimoji="1" lang="en-US" altLang="ja-JP" sz="80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800" dirty="0">
                <a:solidFill>
                  <a:schemeClr val="tx1"/>
                </a:solidFill>
                <a:latin typeface="HG丸ｺﾞｼｯｸM-PRO" panose="020F0600000000000000" pitchFamily="50" charset="-128"/>
                <a:ea typeface="HG丸ｺﾞｼｯｸM-PRO" panose="020F0600000000000000" pitchFamily="50" charset="-128"/>
              </a:rPr>
              <a:t> (8</a:t>
            </a:r>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時</a:t>
            </a:r>
            <a:r>
              <a:rPr kumimoji="1" lang="en-US" altLang="ja-JP" sz="800" dirty="0">
                <a:solidFill>
                  <a:schemeClr val="tx1"/>
                </a:solidFill>
                <a:latin typeface="HG丸ｺﾞｼｯｸM-PRO" panose="020F0600000000000000" pitchFamily="50" charset="-128"/>
                <a:ea typeface="HG丸ｺﾞｼｯｸM-PRO" panose="020F0600000000000000" pitchFamily="50" charset="-128"/>
              </a:rPr>
              <a:t>30</a:t>
            </a:r>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分～</a:t>
            </a:r>
            <a:r>
              <a:rPr kumimoji="1" lang="en-US" altLang="ja-JP" sz="800" dirty="0">
                <a:solidFill>
                  <a:schemeClr val="tx1"/>
                </a:solidFill>
                <a:latin typeface="HG丸ｺﾞｼｯｸM-PRO" panose="020F0600000000000000" pitchFamily="50" charset="-128"/>
                <a:ea typeface="HG丸ｺﾞｼｯｸM-PRO" panose="020F0600000000000000" pitchFamily="50" charset="-128"/>
              </a:rPr>
              <a:t>14</a:t>
            </a:r>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時</a:t>
            </a:r>
            <a:r>
              <a:rPr kumimoji="1" lang="en-US" altLang="ja-JP" sz="800" dirty="0">
                <a:solidFill>
                  <a:schemeClr val="tx1"/>
                </a:solidFill>
                <a:latin typeface="HG丸ｺﾞｼｯｸM-PRO" panose="020F0600000000000000" pitchFamily="50" charset="-128"/>
                <a:ea typeface="HG丸ｺﾞｼｯｸM-PRO" panose="020F0600000000000000" pitchFamily="50" charset="-128"/>
              </a:rPr>
              <a:t>30</a:t>
            </a:r>
            <a:r>
              <a:rPr kumimoji="1" lang="ja-JP" altLang="en-US" sz="800" dirty="0">
                <a:solidFill>
                  <a:schemeClr val="tx1"/>
                </a:solidFill>
                <a:latin typeface="HG丸ｺﾞｼｯｸM-PRO" panose="020F0600000000000000" pitchFamily="50" charset="-128"/>
                <a:ea typeface="HG丸ｺﾞｼｯｸM-PRO" panose="020F0600000000000000" pitchFamily="50" charset="-128"/>
              </a:rPr>
              <a:t>分</a:t>
            </a:r>
            <a:r>
              <a:rPr kumimoji="1" lang="en-US" altLang="ja-JP" sz="800" dirty="0">
                <a:solidFill>
                  <a:schemeClr val="tx1"/>
                </a:solidFill>
                <a:latin typeface="HG丸ｺﾞｼｯｸM-PRO" panose="020F0600000000000000" pitchFamily="50" charset="-128"/>
                <a:ea typeface="HG丸ｺﾞｼｯｸM-PRO" panose="020F0600000000000000" pitchFamily="50" charset="-128"/>
              </a:rPr>
              <a:t>)</a:t>
            </a:r>
            <a:endParaRPr kumimoji="1" lang="ja-JP" altLang="en-US" sz="8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700" dirty="0">
                <a:solidFill>
                  <a:schemeClr val="tx1"/>
                </a:solidFill>
                <a:latin typeface="HG丸ｺﾞｼｯｸM-PRO" panose="020F0600000000000000" pitchFamily="50" charset="-128"/>
                <a:ea typeface="HG丸ｺﾞｼｯｸM-PRO" panose="020F0600000000000000" pitchFamily="50" charset="-128"/>
              </a:rPr>
              <a:t>日課</a:t>
            </a:r>
            <a:r>
              <a:rPr kumimoji="1" lang="en-US" altLang="ja-JP" sz="7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700" dirty="0">
                <a:solidFill>
                  <a:schemeClr val="tx1"/>
                </a:solidFill>
                <a:latin typeface="HG丸ｺﾞｼｯｸM-PRO" panose="020F0600000000000000" pitchFamily="50" charset="-128"/>
                <a:ea typeface="HG丸ｺﾞｼｯｸM-PRO" panose="020F0600000000000000" pitchFamily="50" charset="-128"/>
              </a:rPr>
              <a:t>事業や個別対応で若干時間の違いはあります</a:t>
            </a:r>
            <a:r>
              <a:rPr kumimoji="1" lang="en-US" altLang="ja-JP" sz="700" dirty="0">
                <a:solidFill>
                  <a:schemeClr val="tx1"/>
                </a:solidFill>
                <a:latin typeface="HG丸ｺﾞｼｯｸM-PRO" panose="020F0600000000000000" pitchFamily="50" charset="-128"/>
                <a:ea typeface="HG丸ｺﾞｼｯｸM-PRO" panose="020F0600000000000000" pitchFamily="50" charset="-128"/>
              </a:rPr>
              <a:t>)</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p>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p>
            <a:r>
              <a:rPr kumimoji="1" lang="en-US" altLang="ja-JP" sz="700" dirty="0">
                <a:solidFill>
                  <a:schemeClr val="tx1"/>
                </a:solidFill>
                <a:latin typeface="HG丸ｺﾞｼｯｸM-PRO" panose="020F0600000000000000" pitchFamily="50" charset="-128"/>
                <a:ea typeface="HG丸ｺﾞｼｯｸM-PRO" panose="020F0600000000000000" pitchFamily="50" charset="-128"/>
              </a:rPr>
              <a:t>  8:30   </a:t>
            </a:r>
            <a:r>
              <a:rPr kumimoji="1" lang="ja-JP" altLang="en-US" sz="700" dirty="0">
                <a:solidFill>
                  <a:schemeClr val="tx1"/>
                </a:solidFill>
                <a:latin typeface="HG丸ｺﾞｼｯｸM-PRO" panose="020F0600000000000000" pitchFamily="50" charset="-128"/>
                <a:ea typeface="HG丸ｺﾞｼｯｸM-PRO" panose="020F0600000000000000" pitchFamily="50" charset="-128"/>
              </a:rPr>
              <a:t>通所受入支援・送迎支援</a:t>
            </a:r>
          </a:p>
          <a:p>
            <a:r>
              <a:rPr kumimoji="1" lang="ja-JP" altLang="en-US" sz="70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700" dirty="0">
                <a:solidFill>
                  <a:schemeClr val="tx1"/>
                </a:solidFill>
                <a:latin typeface="HG丸ｺﾞｼｯｸM-PRO" panose="020F0600000000000000" pitchFamily="50" charset="-128"/>
                <a:ea typeface="HG丸ｺﾞｼｯｸM-PRO" panose="020F0600000000000000" pitchFamily="50" charset="-128"/>
              </a:rPr>
              <a:t>9:00   </a:t>
            </a:r>
            <a:r>
              <a:rPr kumimoji="1" lang="ja-JP" altLang="en-US" sz="700" dirty="0">
                <a:solidFill>
                  <a:schemeClr val="tx1"/>
                </a:solidFill>
                <a:latin typeface="HG丸ｺﾞｼｯｸM-PRO" panose="020F0600000000000000" pitchFamily="50" charset="-128"/>
                <a:ea typeface="HG丸ｺﾞｼｯｸM-PRO" panose="020F0600000000000000" pitchFamily="50" charset="-128"/>
              </a:rPr>
              <a:t>朝の会</a:t>
            </a:r>
          </a:p>
          <a:p>
            <a:r>
              <a:rPr kumimoji="1" lang="ja-JP" altLang="en-US" sz="70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700" dirty="0">
                <a:solidFill>
                  <a:schemeClr val="tx1"/>
                </a:solidFill>
                <a:latin typeface="HG丸ｺﾞｼｯｸM-PRO" panose="020F0600000000000000" pitchFamily="50" charset="-128"/>
                <a:ea typeface="HG丸ｺﾞｼｯｸM-PRO" panose="020F0600000000000000" pitchFamily="50" charset="-128"/>
              </a:rPr>
              <a:t>9:30   </a:t>
            </a:r>
            <a:r>
              <a:rPr kumimoji="1" lang="ja-JP" altLang="en-US" sz="700" dirty="0">
                <a:solidFill>
                  <a:schemeClr val="tx1"/>
                </a:solidFill>
                <a:latin typeface="HG丸ｺﾞｼｯｸM-PRO" panose="020F0600000000000000" pitchFamily="50" charset="-128"/>
                <a:ea typeface="HG丸ｺﾞｼｯｸM-PRO" panose="020F0600000000000000" pitchFamily="50" charset="-128"/>
              </a:rPr>
              <a:t>作業開始</a:t>
            </a:r>
          </a:p>
          <a:p>
            <a:r>
              <a:rPr kumimoji="1" lang="en-US" altLang="ja-JP" sz="700" dirty="0">
                <a:solidFill>
                  <a:schemeClr val="tx1"/>
                </a:solidFill>
                <a:latin typeface="HG丸ｺﾞｼｯｸM-PRO" panose="020F0600000000000000" pitchFamily="50" charset="-128"/>
                <a:ea typeface="HG丸ｺﾞｼｯｸM-PRO" panose="020F0600000000000000" pitchFamily="50" charset="-128"/>
              </a:rPr>
              <a:t>12:00</a:t>
            </a:r>
            <a:r>
              <a:rPr kumimoji="1" lang="ja-JP" altLang="en-US" sz="700" dirty="0">
                <a:solidFill>
                  <a:schemeClr val="tx1"/>
                </a:solidFill>
                <a:latin typeface="HG丸ｺﾞｼｯｸM-PRO" panose="020F0600000000000000" pitchFamily="50" charset="-128"/>
                <a:ea typeface="HG丸ｺﾞｼｯｸM-PRO" panose="020F0600000000000000" pitchFamily="50" charset="-128"/>
              </a:rPr>
              <a:t>　給食</a:t>
            </a:r>
            <a:endParaRPr kumimoji="1" lang="en-US" altLang="ja-JP" sz="700" dirty="0">
              <a:solidFill>
                <a:schemeClr val="tx1"/>
              </a:solidFill>
              <a:latin typeface="HG丸ｺﾞｼｯｸM-PRO" panose="020F0600000000000000" pitchFamily="50" charset="-128"/>
              <a:ea typeface="HG丸ｺﾞｼｯｸM-PRO" panose="020F0600000000000000" pitchFamily="50" charset="-128"/>
            </a:endParaRPr>
          </a:p>
          <a:p>
            <a:r>
              <a:rPr kumimoji="1" lang="en-US" altLang="ja-JP" sz="700" dirty="0">
                <a:solidFill>
                  <a:schemeClr val="tx1"/>
                </a:solidFill>
                <a:latin typeface="HG丸ｺﾞｼｯｸM-PRO" panose="020F0600000000000000" pitchFamily="50" charset="-128"/>
                <a:ea typeface="HG丸ｺﾞｼｯｸM-PRO" panose="020F0600000000000000" pitchFamily="50" charset="-128"/>
              </a:rPr>
              <a:t>13:00</a:t>
            </a:r>
            <a:r>
              <a:rPr kumimoji="1" lang="ja-JP" altLang="en-US" sz="700" dirty="0">
                <a:solidFill>
                  <a:schemeClr val="tx1"/>
                </a:solidFill>
                <a:latin typeface="HG丸ｺﾞｼｯｸM-PRO" panose="020F0600000000000000" pitchFamily="50" charset="-128"/>
                <a:ea typeface="HG丸ｺﾞｼｯｸM-PRO" panose="020F0600000000000000" pitchFamily="50" charset="-128"/>
              </a:rPr>
              <a:t>   作業開始</a:t>
            </a:r>
          </a:p>
          <a:p>
            <a:r>
              <a:rPr kumimoji="1" lang="en-US" altLang="ja-JP" sz="700" dirty="0">
                <a:solidFill>
                  <a:schemeClr val="tx1"/>
                </a:solidFill>
                <a:latin typeface="HG丸ｺﾞｼｯｸM-PRO" panose="020F0600000000000000" pitchFamily="50" charset="-128"/>
                <a:ea typeface="HG丸ｺﾞｼｯｸM-PRO" panose="020F0600000000000000" pitchFamily="50" charset="-128"/>
              </a:rPr>
              <a:t>15:30</a:t>
            </a:r>
            <a:r>
              <a:rPr kumimoji="1" lang="ja-JP" altLang="en-US" sz="700" dirty="0">
                <a:solidFill>
                  <a:schemeClr val="tx1"/>
                </a:solidFill>
                <a:latin typeface="HG丸ｺﾞｼｯｸM-PRO" panose="020F0600000000000000" pitchFamily="50" charset="-128"/>
                <a:ea typeface="HG丸ｺﾞｼｯｸM-PRO" panose="020F0600000000000000" pitchFamily="50" charset="-128"/>
              </a:rPr>
              <a:t>　作業終了・帰りの会・帰宅支援・送迎支援</a:t>
            </a:r>
          </a:p>
          <a:p>
            <a:r>
              <a:rPr kumimoji="1" lang="en-US" altLang="ja-JP" sz="700" dirty="0">
                <a:solidFill>
                  <a:schemeClr val="tx1"/>
                </a:solidFill>
                <a:latin typeface="HG丸ｺﾞｼｯｸM-PRO" panose="020F0600000000000000" pitchFamily="50" charset="-128"/>
                <a:ea typeface="HG丸ｺﾞｼｯｸM-PRO" panose="020F0600000000000000" pitchFamily="50" charset="-128"/>
              </a:rPr>
              <a:t>16:00</a:t>
            </a:r>
            <a:r>
              <a:rPr kumimoji="1" lang="ja-JP" altLang="en-US" sz="700" dirty="0">
                <a:solidFill>
                  <a:schemeClr val="tx1"/>
                </a:solidFill>
                <a:latin typeface="HG丸ｺﾞｼｯｸM-PRO" panose="020F0600000000000000" pitchFamily="50" charset="-128"/>
                <a:ea typeface="HG丸ｺﾞｼｯｸM-PRO" panose="020F0600000000000000" pitchFamily="50" charset="-128"/>
              </a:rPr>
              <a:t>　帰宅終了</a:t>
            </a:r>
          </a:p>
          <a:p>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p>
            <a:r>
              <a:rPr kumimoji="1" lang="en-US" altLang="ja-JP" sz="7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700" dirty="0">
                <a:solidFill>
                  <a:schemeClr val="tx1"/>
                </a:solidFill>
                <a:latin typeface="HG丸ｺﾞｼｯｸM-PRO" panose="020F0600000000000000" pitchFamily="50" charset="-128"/>
                <a:ea typeface="HG丸ｺﾞｼｯｸM-PRO" panose="020F0600000000000000" pitchFamily="50" charset="-128"/>
              </a:rPr>
              <a:t>金曜日</a:t>
            </a:r>
            <a:r>
              <a:rPr kumimoji="1" lang="ja-JP" altLang="en-US" sz="700">
                <a:solidFill>
                  <a:schemeClr val="tx1"/>
                </a:solidFill>
                <a:latin typeface="HG丸ｺﾞｼｯｸM-PRO" panose="020F0600000000000000" pitchFamily="50" charset="-128"/>
                <a:ea typeface="HG丸ｺﾞｼｯｸM-PRO" panose="020F0600000000000000" pitchFamily="50" charset="-128"/>
              </a:rPr>
              <a:t>と土曜祝日開所</a:t>
            </a:r>
            <a:r>
              <a:rPr kumimoji="1" lang="ja-JP" altLang="en-US" sz="700" dirty="0">
                <a:solidFill>
                  <a:schemeClr val="tx1"/>
                </a:solidFill>
                <a:latin typeface="HG丸ｺﾞｼｯｸM-PRO" panose="020F0600000000000000" pitchFamily="50" charset="-128"/>
                <a:ea typeface="HG丸ｺﾞｼｯｸM-PRO" panose="020F0600000000000000" pitchFamily="50" charset="-128"/>
              </a:rPr>
              <a:t>日は</a:t>
            </a:r>
            <a:r>
              <a:rPr kumimoji="1" lang="en-US" altLang="ja-JP" sz="700" dirty="0">
                <a:solidFill>
                  <a:schemeClr val="tx1"/>
                </a:solidFill>
                <a:latin typeface="HG丸ｺﾞｼｯｸM-PRO" panose="020F0600000000000000" pitchFamily="50" charset="-128"/>
                <a:ea typeface="HG丸ｺﾞｼｯｸM-PRO" panose="020F0600000000000000" pitchFamily="50" charset="-128"/>
              </a:rPr>
              <a:t>1</a:t>
            </a:r>
            <a:r>
              <a:rPr kumimoji="1" lang="ja-JP" altLang="en-US" sz="700" dirty="0">
                <a:solidFill>
                  <a:schemeClr val="tx1"/>
                </a:solidFill>
                <a:latin typeface="HG丸ｺﾞｼｯｸM-PRO" panose="020F0600000000000000" pitchFamily="50" charset="-128"/>
                <a:ea typeface="HG丸ｺﾞｼｯｸM-PRO" panose="020F0600000000000000" pitchFamily="50" charset="-128"/>
              </a:rPr>
              <a:t>時間短縮になります。</a:t>
            </a:r>
          </a:p>
        </p:txBody>
      </p:sp>
      <p:cxnSp>
        <p:nvCxnSpPr>
          <p:cNvPr id="12" name="直線コネクタ 11"/>
          <p:cNvCxnSpPr/>
          <p:nvPr/>
        </p:nvCxnSpPr>
        <p:spPr>
          <a:xfrm>
            <a:off x="5350212" y="228600"/>
            <a:ext cx="100013" cy="7249886"/>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3" name="図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20605" y="4842536"/>
            <a:ext cx="2334025" cy="2473231"/>
          </a:xfrm>
          <a:prstGeom prst="rect">
            <a:avLst/>
          </a:prstGeom>
        </p:spPr>
      </p:pic>
      <p:sp>
        <p:nvSpPr>
          <p:cNvPr id="110" name="AutoShape 119"/>
          <p:cNvSpPr>
            <a:spLocks noChangeArrowheads="1"/>
          </p:cNvSpPr>
          <p:nvPr/>
        </p:nvSpPr>
        <p:spPr bwMode="auto">
          <a:xfrm>
            <a:off x="2868289" y="7342631"/>
            <a:ext cx="2004156" cy="325437"/>
          </a:xfrm>
          <a:prstGeom prst="roundRect">
            <a:avLst>
              <a:gd name="adj" fmla="val 15625"/>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r>
              <a:rPr lang="ja-JP" altLang="en-US" sz="800" dirty="0">
                <a:solidFill>
                  <a:srgbClr val="2706EC"/>
                </a:solidFill>
                <a:latin typeface="HG丸ｺﾞｼｯｸM-PRO" panose="020F0600000000000000" pitchFamily="50" charset="-128"/>
                <a:ea typeface="HG丸ｺﾞｼｯｸM-PRO" panose="020F0600000000000000" pitchFamily="50" charset="-128"/>
              </a:rPr>
              <a:t>小田急江の島線　桜ヶ丘駅より徒歩</a:t>
            </a:r>
            <a:r>
              <a:rPr lang="en-US" altLang="ja-JP" sz="800" dirty="0">
                <a:solidFill>
                  <a:srgbClr val="2706EC"/>
                </a:solidFill>
                <a:latin typeface="HG丸ｺﾞｼｯｸM-PRO" panose="020F0600000000000000" pitchFamily="50" charset="-128"/>
                <a:ea typeface="HG丸ｺﾞｼｯｸM-PRO" panose="020F0600000000000000" pitchFamily="50" charset="-128"/>
              </a:rPr>
              <a:t>15</a:t>
            </a:r>
            <a:r>
              <a:rPr lang="ja-JP" altLang="en-US" sz="800" dirty="0">
                <a:solidFill>
                  <a:srgbClr val="2706EC"/>
                </a:solidFill>
                <a:latin typeface="HG丸ｺﾞｼｯｸM-PRO" panose="020F0600000000000000" pitchFamily="50" charset="-128"/>
                <a:ea typeface="HG丸ｺﾞｼｯｸM-PRO" panose="020F0600000000000000" pitchFamily="50" charset="-128"/>
              </a:rPr>
              <a:t>分</a:t>
            </a:r>
          </a:p>
          <a:p>
            <a:pPr eaLnBrk="1" hangingPunct="1"/>
            <a:endParaRPr lang="ja-JP" altLang="en-US" sz="700" dirty="0">
              <a:solidFill>
                <a:srgbClr val="2706EC"/>
              </a:solidFill>
              <a:latin typeface="07やさしさゴシック" pitchFamily="2" charset="-128"/>
              <a:ea typeface="07やさしさゴシック" pitchFamily="2" charset="-128"/>
            </a:endParaRPr>
          </a:p>
        </p:txBody>
      </p:sp>
      <p:sp>
        <p:nvSpPr>
          <p:cNvPr id="17" name="角丸四角形 16"/>
          <p:cNvSpPr/>
          <p:nvPr/>
        </p:nvSpPr>
        <p:spPr>
          <a:xfrm>
            <a:off x="5903813" y="4669808"/>
            <a:ext cx="4585325" cy="1334888"/>
          </a:xfrm>
          <a:prstGeom prst="roundRect">
            <a:avLst>
              <a:gd name="adj" fmla="val 6474"/>
            </a:avLst>
          </a:prstGeom>
          <a:solidFill>
            <a:schemeClr val="accent2">
              <a:lumMod val="20000"/>
              <a:lumOff val="80000"/>
            </a:schemeClr>
          </a:solidFill>
          <a:ln w="127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kumimoji="1" lang="ja-JP" altLang="en-US" sz="1100" dirty="0">
                <a:ln w="0"/>
                <a:solidFill>
                  <a:srgbClr val="2706EC"/>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a:t>
            </a:r>
            <a:r>
              <a:rPr kumimoji="1" lang="ja-JP" altLang="en-US" sz="1100" dirty="0">
                <a:ln w="0"/>
                <a:solidFill>
                  <a:schemeClr val="tx1"/>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目的</a:t>
            </a:r>
          </a:p>
          <a:p>
            <a:pPr eaLnBrk="1" hangingPunct="1">
              <a:defRPr/>
            </a:pPr>
            <a:r>
              <a:rPr kumimoji="1" lang="ja-JP" altLang="en-US" sz="1100" dirty="0">
                <a:ln w="0"/>
                <a:solidFill>
                  <a:schemeClr val="tx1"/>
                </a:solidFill>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　</a:t>
            </a:r>
            <a:r>
              <a:rPr lang="ja-JP" altLang="ja-JP" sz="1100" dirty="0">
                <a:solidFill>
                  <a:schemeClr val="tx1"/>
                </a:solidFill>
                <a:latin typeface="HG丸ｺﾞｼｯｸM-PRO" panose="020F0600000000000000" pitchFamily="50" charset="-128"/>
                <a:ea typeface="HG丸ｺﾞｼｯｸM-PRO" panose="020F0600000000000000" pitchFamily="50" charset="-128"/>
              </a:rPr>
              <a:t>法人の理念および基本方針を遵守し、</a:t>
            </a:r>
            <a:r>
              <a:rPr lang="ja-JP" altLang="en-US" sz="1100" dirty="0">
                <a:solidFill>
                  <a:schemeClr val="tx1"/>
                </a:solidFill>
                <a:latin typeface="HG丸ｺﾞｼｯｸM-PRO" panose="020F0600000000000000" pitchFamily="50" charset="-128"/>
                <a:ea typeface="HG丸ｺﾞｼｯｸM-PRO" panose="020F0600000000000000" pitchFamily="50" charset="-128"/>
              </a:rPr>
              <a:t>「</a:t>
            </a:r>
            <a:r>
              <a:rPr lang="ja-JP" altLang="ja-JP" sz="1100" dirty="0">
                <a:solidFill>
                  <a:schemeClr val="tx1"/>
                </a:solidFill>
                <a:latin typeface="HG丸ｺﾞｼｯｸM-PRO" panose="020F0600000000000000" pitchFamily="50" charset="-128"/>
                <a:ea typeface="HG丸ｺﾞｼｯｸM-PRO" panose="020F0600000000000000" pitchFamily="50" charset="-128"/>
              </a:rPr>
              <a:t>障害者総合</a:t>
            </a:r>
            <a:r>
              <a:rPr lang="ja-JP" altLang="en-US" sz="1100" dirty="0">
                <a:solidFill>
                  <a:schemeClr val="tx1"/>
                </a:solidFill>
                <a:latin typeface="HG丸ｺﾞｼｯｸM-PRO" panose="020F0600000000000000" pitchFamily="50" charset="-128"/>
                <a:ea typeface="HG丸ｺﾞｼｯｸM-PRO" panose="020F0600000000000000" pitchFamily="50" charset="-128"/>
              </a:rPr>
              <a:t>支援法</a:t>
            </a:r>
            <a:r>
              <a:rPr lang="ja-JP" altLang="ja-JP" sz="1100" dirty="0">
                <a:solidFill>
                  <a:schemeClr val="tx1"/>
                </a:solidFill>
                <a:latin typeface="HG丸ｺﾞｼｯｸM-PRO" panose="020F0600000000000000" pitchFamily="50" charset="-128"/>
                <a:ea typeface="HG丸ｺﾞｼｯｸM-PRO" panose="020F0600000000000000" pitchFamily="50" charset="-128"/>
              </a:rPr>
              <a:t>に基づく契約をした</a:t>
            </a:r>
            <a:r>
              <a:rPr lang="ja-JP" altLang="en-US" sz="1100" dirty="0">
                <a:solidFill>
                  <a:schemeClr val="tx1"/>
                </a:solidFill>
                <a:latin typeface="HG丸ｺﾞｼｯｸM-PRO" panose="020F0600000000000000" pitchFamily="50" charset="-128"/>
                <a:ea typeface="HG丸ｺﾞｼｯｸM-PRO" panose="020F0600000000000000" pitchFamily="50" charset="-128"/>
              </a:rPr>
              <a:t>主に</a:t>
            </a:r>
            <a:r>
              <a:rPr lang="ja-JP" altLang="ja-JP" sz="1100" dirty="0">
                <a:solidFill>
                  <a:schemeClr val="tx1"/>
                </a:solidFill>
                <a:latin typeface="HG丸ｺﾞｼｯｸM-PRO" panose="020F0600000000000000" pitchFamily="50" charset="-128"/>
                <a:ea typeface="HG丸ｺﾞｼｯｸM-PRO" panose="020F0600000000000000" pitchFamily="50" charset="-128"/>
              </a:rPr>
              <a:t>知的障がいのある方に対して、①在宅の</a:t>
            </a:r>
            <a:r>
              <a:rPr lang="ja-JP" altLang="ja-JP" sz="1100" dirty="0" err="1">
                <a:solidFill>
                  <a:schemeClr val="tx1"/>
                </a:solidFill>
                <a:latin typeface="HG丸ｺﾞｼｯｸM-PRO" panose="020F0600000000000000" pitchFamily="50" charset="-128"/>
                <a:ea typeface="HG丸ｺﾞｼｯｸM-PRO" panose="020F0600000000000000" pitchFamily="50" charset="-128"/>
              </a:rPr>
              <a:t>障がい</a:t>
            </a:r>
            <a:r>
              <a:rPr lang="ja-JP" altLang="ja-JP" sz="1100" dirty="0">
                <a:solidFill>
                  <a:schemeClr val="tx1"/>
                </a:solidFill>
                <a:latin typeface="HG丸ｺﾞｼｯｸM-PRO" panose="020F0600000000000000" pitchFamily="50" charset="-128"/>
                <a:ea typeface="HG丸ｺﾞｼｯｸM-PRO" panose="020F0600000000000000" pitchFamily="50" charset="-128"/>
              </a:rPr>
              <a:t>者が地域社会で充実した生活ができるように②利用者さん・ご家族・関係者への支援を行い、③通所による日中活動を行うとともに、地域生活を送る上での相談・調整などを図り、地域社会で豊かで充実した生活が送れるよう支援することを目的とします。</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0" name="角丸四角形 9"/>
          <p:cNvSpPr/>
          <p:nvPr/>
        </p:nvSpPr>
        <p:spPr>
          <a:xfrm>
            <a:off x="315440" y="364894"/>
            <a:ext cx="4412962" cy="439760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年間行事</a:t>
            </a:r>
          </a:p>
          <a:p>
            <a:pPr algn="ctr">
              <a:spcBef>
                <a:spcPts val="600"/>
              </a:spcBef>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spcBef>
                <a:spcPts val="600"/>
              </a:spcBef>
            </a:pP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4</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月　花見会</a:t>
            </a:r>
          </a:p>
          <a:p>
            <a:pPr>
              <a:spcBef>
                <a:spcPts val="600"/>
              </a:spcBef>
            </a:pP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5</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月　大和市民まつり出店</a:t>
            </a:r>
          </a:p>
          <a:p>
            <a:pPr>
              <a:spcBef>
                <a:spcPts val="600"/>
              </a:spcBef>
            </a:pP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6</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月　目的別外出レク</a:t>
            </a:r>
          </a:p>
          <a:p>
            <a:pPr>
              <a:spcBef>
                <a:spcPts val="600"/>
              </a:spcBef>
            </a:pP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7</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月　七夕会・暑気払いレク</a:t>
            </a:r>
          </a:p>
          <a:p>
            <a:pPr>
              <a:spcBef>
                <a:spcPts val="600"/>
              </a:spcBef>
            </a:pP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8</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月　ミニミニ夏祭り</a:t>
            </a:r>
          </a:p>
          <a:p>
            <a:pPr>
              <a:spcBef>
                <a:spcPts val="600"/>
              </a:spcBef>
            </a:pP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9</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月　月見会</a:t>
            </a:r>
          </a:p>
          <a:p>
            <a:pPr>
              <a:spcBef>
                <a:spcPts val="600"/>
              </a:spcBef>
            </a:pP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10</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月　感謝祭</a:t>
            </a:r>
          </a:p>
          <a:p>
            <a:pPr>
              <a:spcBef>
                <a:spcPts val="600"/>
              </a:spcBef>
            </a:pP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11</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月　ふれあいコンサート</a:t>
            </a:r>
          </a:p>
          <a:p>
            <a:pPr>
              <a:spcBef>
                <a:spcPts val="600"/>
              </a:spcBef>
            </a:pP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12</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月　クリスマス会・クリスマスバイキング・忘年会外食陸</a:t>
            </a:r>
          </a:p>
          <a:p>
            <a:pPr>
              <a:spcBef>
                <a:spcPts val="600"/>
              </a:spcBef>
            </a:pP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1</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月　新年会・成人を祝う会</a:t>
            </a:r>
          </a:p>
          <a:p>
            <a:pPr>
              <a:spcBef>
                <a:spcPts val="600"/>
              </a:spcBef>
            </a:pP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2</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月　節分会</a:t>
            </a:r>
          </a:p>
          <a:p>
            <a:pPr>
              <a:spcBef>
                <a:spcPts val="600"/>
              </a:spcBef>
            </a:pP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3</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月　年度末外食レク</a:t>
            </a:r>
          </a:p>
          <a:p>
            <a:pPr>
              <a:spcBef>
                <a:spcPts val="600"/>
              </a:spcBef>
            </a:pP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毎  月　選択給食・誕生会・全体朝礼・利用者自治会</a:t>
            </a:r>
          </a:p>
          <a:p>
            <a:pPr>
              <a:spcBef>
                <a:spcPts val="600"/>
              </a:spcBef>
            </a:pP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年</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1</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回　 利用者旅行</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自由自費参加・行き先別編成</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a:t>
            </a:r>
            <a:endParaRPr kumimoji="1" lang="ja-JP" altLang="en-US" dirty="0">
              <a:solidFill>
                <a:schemeClr val="tx1"/>
              </a:solidFill>
            </a:endParaRPr>
          </a:p>
        </p:txBody>
      </p:sp>
      <p:pic>
        <p:nvPicPr>
          <p:cNvPr id="11" name="図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89935" y="889706"/>
            <a:ext cx="1195367" cy="672394"/>
          </a:xfrm>
          <a:prstGeom prst="rect">
            <a:avLst/>
          </a:prstGeom>
        </p:spPr>
      </p:pic>
      <p:pic>
        <p:nvPicPr>
          <p:cNvPr id="14" name="図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721370" y="1978823"/>
            <a:ext cx="1216295" cy="684166"/>
          </a:xfrm>
          <a:prstGeom prst="rect">
            <a:avLst/>
          </a:prstGeom>
        </p:spPr>
      </p:pic>
      <p:pic>
        <p:nvPicPr>
          <p:cNvPr id="15" name="図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4165600" y="3300549"/>
            <a:ext cx="562802" cy="102327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4"/>
          <p:cNvSpPr txBox="1">
            <a:spLocks noChangeArrowheads="1"/>
          </p:cNvSpPr>
          <p:nvPr/>
        </p:nvSpPr>
        <p:spPr bwMode="auto">
          <a:xfrm>
            <a:off x="386615" y="770729"/>
            <a:ext cx="4501072" cy="297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defRPr/>
            </a:pPr>
            <a:r>
              <a:rPr kumimoji="1" lang="ja-JP" altLang="en-US" sz="1200" dirty="0">
                <a:latin typeface="HG丸ｺﾞｼｯｸM-PRO" panose="020F0600000000000000" pitchFamily="50" charset="-128"/>
                <a:ea typeface="HG丸ｺﾞｼｯｸM-PRO" panose="020F0600000000000000" pitchFamily="50" charset="-128"/>
              </a:rPr>
              <a:t>●作業室１（生活介護）</a:t>
            </a:r>
            <a:r>
              <a:rPr kumimoji="1" lang="ja-JP" altLang="en-US" sz="1000" dirty="0">
                <a:latin typeface="HG丸ｺﾞｼｯｸM-PRO" panose="020F0600000000000000" pitchFamily="50" charset="-128"/>
                <a:ea typeface="HG丸ｺﾞｼｯｸM-PRO" panose="020F0600000000000000" pitchFamily="50" charset="-128"/>
              </a:rPr>
              <a:t>　　</a:t>
            </a:r>
          </a:p>
          <a:p>
            <a:pPr>
              <a:defRPr/>
            </a:pPr>
            <a:r>
              <a:rPr kumimoji="1" lang="ja-JP" altLang="en-US" sz="1000" dirty="0">
                <a:latin typeface="HG丸ｺﾞｼｯｸM-PRO" panose="020F0600000000000000" pitchFamily="50" charset="-128"/>
                <a:ea typeface="HG丸ｺﾞｼｯｸM-PRO" panose="020F0600000000000000" pitchFamily="50" charset="-128"/>
              </a:rPr>
              <a:t>　　軽作業</a:t>
            </a:r>
          </a:p>
          <a:p>
            <a:pPr>
              <a:defRPr/>
            </a:pPr>
            <a:r>
              <a:rPr kumimoji="1" lang="ja-JP" altLang="en-US" sz="1000" dirty="0">
                <a:latin typeface="HG丸ｺﾞｼｯｸM-PRO" panose="020F0600000000000000" pitchFamily="50" charset="-128"/>
                <a:ea typeface="HG丸ｺﾞｼｯｸM-PRO" panose="020F0600000000000000" pitchFamily="50" charset="-128"/>
              </a:rPr>
              <a:t>　　　ペットボトル</a:t>
            </a:r>
            <a:r>
              <a:rPr kumimoji="1" lang="ja-JP" altLang="en-US" sz="1050" dirty="0">
                <a:latin typeface="HG丸ｺﾞｼｯｸM-PRO" panose="020F0600000000000000" pitchFamily="50" charset="-128"/>
                <a:ea typeface="HG丸ｺﾞｼｯｸM-PRO" panose="020F0600000000000000" pitchFamily="50" charset="-128"/>
              </a:rPr>
              <a:t>キャップの計数・選別・納品</a:t>
            </a:r>
          </a:p>
          <a:p>
            <a:pPr>
              <a:defRPr/>
            </a:pPr>
            <a:r>
              <a:rPr kumimoji="1" lang="ja-JP" altLang="en-US" sz="1050" dirty="0">
                <a:latin typeface="HG丸ｺﾞｼｯｸM-PRO" panose="020F0600000000000000" pitchFamily="50" charset="-128"/>
                <a:ea typeface="HG丸ｺﾞｼｯｸM-PRO" panose="020F0600000000000000" pitchFamily="50" charset="-128"/>
              </a:rPr>
              <a:t>　　　野菜の計量・袋詰め・納品・販売</a:t>
            </a:r>
          </a:p>
          <a:p>
            <a:pPr>
              <a:defRPr/>
            </a:pPr>
            <a:r>
              <a:rPr kumimoji="1" lang="ja-JP" altLang="en-US" sz="1050" dirty="0">
                <a:latin typeface="HG丸ｺﾞｼｯｸM-PRO" panose="020F0600000000000000" pitchFamily="50" charset="-128"/>
                <a:ea typeface="HG丸ｺﾞｼｯｸM-PRO" panose="020F0600000000000000" pitchFamily="50" charset="-128"/>
              </a:rPr>
              <a:t>　　　チラシの折り・ポスティング</a:t>
            </a:r>
          </a:p>
          <a:p>
            <a:pPr>
              <a:defRPr/>
            </a:pPr>
            <a:r>
              <a:rPr kumimoji="1" lang="ja-JP" altLang="en-US" sz="1050" dirty="0">
                <a:latin typeface="HG丸ｺﾞｼｯｸM-PRO" panose="020F0600000000000000" pitchFamily="50" charset="-128"/>
                <a:ea typeface="HG丸ｺﾞｼｯｸM-PRO" panose="020F0600000000000000" pitchFamily="50" charset="-128"/>
              </a:rPr>
              <a:t>　　　簡易な受注作業</a:t>
            </a:r>
          </a:p>
          <a:p>
            <a:pPr>
              <a:defRPr/>
            </a:pPr>
            <a:endParaRPr kumimoji="1" lang="en-US" altLang="ja-JP" sz="1100" dirty="0">
              <a:latin typeface="HG丸ｺﾞｼｯｸM-PRO" panose="020F0600000000000000" pitchFamily="50" charset="-128"/>
              <a:ea typeface="HG丸ｺﾞｼｯｸM-PRO" panose="020F0600000000000000" pitchFamily="50" charset="-128"/>
            </a:endParaRPr>
          </a:p>
          <a:p>
            <a:pPr>
              <a:defRPr/>
            </a:pPr>
            <a:endParaRPr kumimoji="1" lang="ja-JP" altLang="en-US" sz="1100" dirty="0">
              <a:latin typeface="HG丸ｺﾞｼｯｸM-PRO" panose="020F0600000000000000" pitchFamily="50" charset="-128"/>
              <a:ea typeface="HG丸ｺﾞｼｯｸM-PRO" panose="020F0600000000000000" pitchFamily="50" charset="-128"/>
            </a:endParaRPr>
          </a:p>
          <a:p>
            <a:pPr>
              <a:defRPr/>
            </a:pPr>
            <a:r>
              <a:rPr kumimoji="1" lang="ja-JP" altLang="en-US" sz="1100" dirty="0">
                <a:latin typeface="HG丸ｺﾞｼｯｸM-PRO" panose="020F0600000000000000" pitchFamily="50" charset="-128"/>
                <a:ea typeface="HG丸ｺﾞｼｯｸM-PRO" panose="020F0600000000000000" pitchFamily="50" charset="-128"/>
              </a:rPr>
              <a:t>　一人ひとりにあった作業・活動提供を行っています。どの利用者さんも携わり方が違ったとしても、作業ができる時間を作れるように工程を細分化支援をしています。また、車両での納品や、体力づくりのためのウォーキングを取り入れています。</a:t>
            </a:r>
          </a:p>
          <a:p>
            <a:pPr>
              <a:defRPr/>
            </a:pPr>
            <a:r>
              <a:rPr kumimoji="1" lang="ja-JP" altLang="en-US" sz="1100" dirty="0">
                <a:latin typeface="HG丸ｺﾞｼｯｸM-PRO" panose="020F0600000000000000" pitchFamily="50" charset="-128"/>
                <a:ea typeface="HG丸ｺﾞｼｯｸM-PRO" panose="020F0600000000000000" pitchFamily="50" charset="-128"/>
              </a:rPr>
              <a:t>　また、肢体不自由・視覚障がいの方の身体機能について、</a:t>
            </a:r>
            <a:r>
              <a:rPr kumimoji="1" lang="ja-JP" altLang="en-US" sz="1100" u="sng" dirty="0">
                <a:latin typeface="HG丸ｺﾞｼｯｸM-PRO" panose="020F0600000000000000" pitchFamily="50" charset="-128"/>
                <a:ea typeface="HG丸ｺﾞｼｯｸM-PRO" panose="020F0600000000000000" pitchFamily="50" charset="-128"/>
              </a:rPr>
              <a:t>生活リハビリ</a:t>
            </a:r>
            <a:r>
              <a:rPr kumimoji="1" lang="en-US" altLang="ja-JP" sz="800" u="sng" dirty="0">
                <a:latin typeface="HG丸ｺﾞｼｯｸM-PRO" panose="020F0600000000000000" pitchFamily="50" charset="-128"/>
                <a:ea typeface="HG丸ｺﾞｼｯｸM-PRO" panose="020F0600000000000000" pitchFamily="50" charset="-128"/>
              </a:rPr>
              <a:t>※</a:t>
            </a:r>
            <a:r>
              <a:rPr kumimoji="1" lang="ja-JP" altLang="en-US" sz="1100" dirty="0">
                <a:latin typeface="HG丸ｺﾞｼｯｸM-PRO" panose="020F0600000000000000" pitchFamily="50" charset="-128"/>
                <a:ea typeface="HG丸ｺﾞｼｯｸM-PRO" panose="020F0600000000000000" pitchFamily="50" charset="-128"/>
              </a:rPr>
              <a:t>を重視して機能維持に取り組んでいます。</a:t>
            </a:r>
          </a:p>
          <a:p>
            <a:pPr>
              <a:defRPr/>
            </a:pPr>
            <a:r>
              <a:rPr kumimoji="1" lang="ja-JP" altLang="en-US" sz="1100" dirty="0">
                <a:latin typeface="HG丸ｺﾞｼｯｸM-PRO" panose="020F0600000000000000" pitchFamily="50" charset="-128"/>
                <a:ea typeface="HG丸ｺﾞｼｯｸM-PRO" panose="020F0600000000000000" pitchFamily="50" charset="-128"/>
              </a:rPr>
              <a:t>　</a:t>
            </a:r>
            <a:r>
              <a:rPr kumimoji="1" lang="en-US" altLang="ja-JP" sz="800" dirty="0">
                <a:latin typeface="HG丸ｺﾞｼｯｸM-PRO" panose="020F0600000000000000" pitchFamily="50" charset="-128"/>
                <a:ea typeface="HG丸ｺﾞｼｯｸM-PRO" panose="020F0600000000000000" pitchFamily="50" charset="-128"/>
              </a:rPr>
              <a:t>※</a:t>
            </a:r>
            <a:r>
              <a:rPr kumimoji="1" lang="ja-JP" altLang="en-US" sz="800" dirty="0">
                <a:latin typeface="HG丸ｺﾞｼｯｸM-PRO" panose="020F0600000000000000" pitchFamily="50" charset="-128"/>
                <a:ea typeface="HG丸ｺﾞｼｯｸM-PRO" panose="020F0600000000000000" pitchFamily="50" charset="-128"/>
              </a:rPr>
              <a:t>作られた場面でのリハビリではなく、日常生活の一つ一つの動作そのものが大切なリハビリの機会ととらえて支援をしています。</a:t>
            </a:r>
          </a:p>
          <a:p>
            <a:pPr>
              <a:defRPr/>
            </a:pPr>
            <a:endParaRPr kumimoji="1" lang="ja-JP" altLang="en-US" sz="1600" dirty="0">
              <a:latin typeface="EPSON 太丸ゴシック体Ｂ" panose="020F0709000000000000" pitchFamily="49" charset="-128"/>
              <a:ea typeface="EPSON 太丸ゴシック体Ｂ" panose="020F0709000000000000" pitchFamily="49" charset="-128"/>
            </a:endParaRPr>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2846" y="3372440"/>
            <a:ext cx="1460213" cy="1095160"/>
          </a:xfrm>
          <a:prstGeom prst="ellipse">
            <a:avLst/>
          </a:prstGeom>
          <a:ln>
            <a:noFill/>
          </a:ln>
          <a:effectLst>
            <a:softEdge rad="112500"/>
          </a:effectLst>
        </p:spPr>
      </p:pic>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3208" y="793618"/>
            <a:ext cx="1484479" cy="1113359"/>
          </a:xfrm>
          <a:prstGeom prst="ellipse">
            <a:avLst/>
          </a:prstGeom>
          <a:ln>
            <a:noFill/>
          </a:ln>
          <a:effectLst>
            <a:softEdge rad="112500"/>
          </a:effectLst>
        </p:spPr>
      </p:pic>
      <p:sp>
        <p:nvSpPr>
          <p:cNvPr id="13" name="テキスト ボックス 4"/>
          <p:cNvSpPr txBox="1">
            <a:spLocks noChangeArrowheads="1"/>
          </p:cNvSpPr>
          <p:nvPr/>
        </p:nvSpPr>
        <p:spPr bwMode="auto">
          <a:xfrm>
            <a:off x="1340615" y="378717"/>
            <a:ext cx="2854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a:defRPr/>
            </a:pPr>
            <a:r>
              <a:rPr kumimoji="1" lang="ja-JP" altLang="en-US" sz="1600" b="1" dirty="0">
                <a:effectLst>
                  <a:outerShdw blurRad="38100" dist="38100" dir="2700000" algn="tl">
                    <a:srgbClr val="000000">
                      <a:alpha val="43137"/>
                    </a:srgbClr>
                  </a:outerShdw>
                </a:effectLst>
                <a:latin typeface="+mn-ea"/>
                <a:ea typeface="+mn-ea"/>
              </a:rPr>
              <a:t>ふきのとう舎の活動紹介</a:t>
            </a:r>
            <a:r>
              <a:rPr kumimoji="1" lang="ja-JP" altLang="en-US" sz="1000" dirty="0">
                <a:latin typeface="+mn-ea"/>
                <a:ea typeface="+mn-ea"/>
              </a:rPr>
              <a:t>　</a:t>
            </a:r>
            <a:endParaRPr kumimoji="1" lang="ja-JP" altLang="en-US" sz="1600" dirty="0">
              <a:latin typeface="+mn-ea"/>
              <a:ea typeface="+mn-ea"/>
            </a:endParaRPr>
          </a:p>
        </p:txBody>
      </p:sp>
      <p:sp>
        <p:nvSpPr>
          <p:cNvPr id="15" name="テキスト ボックス 4"/>
          <p:cNvSpPr txBox="1">
            <a:spLocks noChangeArrowheads="1"/>
          </p:cNvSpPr>
          <p:nvPr/>
        </p:nvSpPr>
        <p:spPr bwMode="auto">
          <a:xfrm>
            <a:off x="229763" y="5591219"/>
            <a:ext cx="4399433"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defRPr/>
            </a:pPr>
            <a:r>
              <a:rPr kumimoji="1" lang="ja-JP" altLang="en-US" sz="1100" dirty="0">
                <a:latin typeface="+mn-ea"/>
                <a:ea typeface="+mn-ea"/>
              </a:rPr>
              <a:t>●ビルメンテナンス　（就労移行）</a:t>
            </a:r>
          </a:p>
          <a:p>
            <a:pPr>
              <a:defRPr/>
            </a:pPr>
            <a:r>
              <a:rPr kumimoji="1" lang="ja-JP" altLang="en-US" sz="1000" dirty="0">
                <a:latin typeface="+mn-ea"/>
                <a:ea typeface="+mn-ea"/>
              </a:rPr>
              <a:t>　</a:t>
            </a:r>
            <a:r>
              <a:rPr kumimoji="1" lang="ja-JP" altLang="en-US" sz="1000" dirty="0">
                <a:latin typeface="HG丸ｺﾞｼｯｸM-PRO" panose="020F0600000000000000" pitchFamily="50" charset="-128"/>
                <a:ea typeface="HG丸ｺﾞｼｯｸM-PRO" panose="020F0600000000000000" pitchFamily="50" charset="-128"/>
              </a:rPr>
              <a:t>海老名市にあるわかば会館の清掃を行っています。会館へのお客様や働いている方々もたくさんいらっしゃいますので、清掃技術だけではなく、社会的なマナーを身につける場にもなっていますので、就労を目指している方もたくさん作業をしています。</a:t>
            </a:r>
          </a:p>
          <a:p>
            <a:pPr>
              <a:defRPr/>
            </a:pPr>
            <a:endParaRPr kumimoji="1" lang="ja-JP" altLang="en-US" sz="1100" dirty="0">
              <a:latin typeface="+mn-ea"/>
              <a:ea typeface="+mn-ea"/>
            </a:endParaRPr>
          </a:p>
          <a:p>
            <a:pPr>
              <a:defRPr/>
            </a:pPr>
            <a:r>
              <a:rPr kumimoji="1" lang="ja-JP" altLang="en-US" sz="1100" dirty="0">
                <a:latin typeface="EPSON 太丸ゴシック体Ｂ" panose="020F0709000000000000" pitchFamily="49" charset="-128"/>
                <a:ea typeface="EPSON 太丸ゴシック体Ｂ" panose="020F0709000000000000" pitchFamily="49" charset="-128"/>
              </a:rPr>
              <a:t>　</a:t>
            </a:r>
            <a:endParaRPr kumimoji="1" lang="ja-JP" altLang="en-US" sz="1600" dirty="0">
              <a:latin typeface="EPSON 太丸ゴシック体Ｂ" panose="020F0709000000000000" pitchFamily="49" charset="-128"/>
              <a:ea typeface="EPSON 太丸ゴシック体Ｂ" panose="020F0709000000000000" pitchFamily="49" charset="-128"/>
            </a:endParaRPr>
          </a:p>
        </p:txBody>
      </p:sp>
      <p:sp>
        <p:nvSpPr>
          <p:cNvPr id="16" name="テキスト ボックス 4"/>
          <p:cNvSpPr txBox="1">
            <a:spLocks noChangeArrowheads="1"/>
          </p:cNvSpPr>
          <p:nvPr/>
        </p:nvSpPr>
        <p:spPr bwMode="auto">
          <a:xfrm>
            <a:off x="229763" y="3973602"/>
            <a:ext cx="4418438"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defRPr/>
            </a:pPr>
            <a:r>
              <a:rPr kumimoji="1" lang="ja-JP" altLang="en-US" sz="1000" dirty="0">
                <a:latin typeface="HG丸ｺﾞｼｯｸM-PRO" panose="020F0600000000000000" pitchFamily="50" charset="-128"/>
                <a:ea typeface="HG丸ｺﾞｼｯｸM-PRO" panose="020F0600000000000000" pitchFamily="50" charset="-128"/>
              </a:rPr>
              <a:t>●作業室２（生活介護） 　　　　　</a:t>
            </a:r>
          </a:p>
          <a:p>
            <a:pPr>
              <a:defRPr/>
            </a:pPr>
            <a:r>
              <a:rPr kumimoji="1" lang="ja-JP" altLang="en-US" sz="1000" dirty="0">
                <a:latin typeface="HG丸ｺﾞｼｯｸM-PRO" panose="020F0600000000000000" pitchFamily="50" charset="-128"/>
                <a:ea typeface="HG丸ｺﾞｼｯｸM-PRO" panose="020F0600000000000000" pitchFamily="50" charset="-128"/>
              </a:rPr>
              <a:t>　　　受注作業</a:t>
            </a:r>
          </a:p>
          <a:p>
            <a:pPr>
              <a:defRPr/>
            </a:pPr>
            <a:endParaRPr kumimoji="1" lang="ja-JP" altLang="en-US" sz="1000" dirty="0">
              <a:latin typeface="HG丸ｺﾞｼｯｸM-PRO" panose="020F0600000000000000" pitchFamily="50" charset="-128"/>
              <a:ea typeface="HG丸ｺﾞｼｯｸM-PRO" panose="020F0600000000000000" pitchFamily="50" charset="-128"/>
            </a:endParaRPr>
          </a:p>
          <a:p>
            <a:pPr>
              <a:defRPr/>
            </a:pPr>
            <a:r>
              <a:rPr kumimoji="1" lang="ja-JP" altLang="en-US" sz="1000" dirty="0">
                <a:latin typeface="HG丸ｺﾞｼｯｸM-PRO" panose="020F0600000000000000" pitchFamily="50" charset="-128"/>
                <a:ea typeface="HG丸ｺﾞｼｯｸM-PRO" panose="020F0600000000000000" pitchFamily="50" charset="-128"/>
              </a:rPr>
              <a:t>　　多種多様な軽作業を企業より受注しています。一人ひとりの作業を</a:t>
            </a:r>
            <a:r>
              <a:rPr kumimoji="1" lang="ja-JP" altLang="en-US" sz="1000" dirty="0" err="1">
                <a:latin typeface="HG丸ｺﾞｼｯｸM-PRO" panose="020F0600000000000000" pitchFamily="50" charset="-128"/>
                <a:ea typeface="HG丸ｺﾞｼｯｸM-PRO" panose="020F0600000000000000" pitchFamily="50" charset="-128"/>
              </a:rPr>
              <a:t>す</a:t>
            </a:r>
            <a:endParaRPr kumimoji="1" lang="ja-JP" altLang="en-US" sz="1000" dirty="0">
              <a:latin typeface="HG丸ｺﾞｼｯｸM-PRO" panose="020F0600000000000000" pitchFamily="50" charset="-128"/>
              <a:ea typeface="HG丸ｺﾞｼｯｸM-PRO" panose="020F0600000000000000" pitchFamily="50" charset="-128"/>
            </a:endParaRPr>
          </a:p>
          <a:p>
            <a:pPr>
              <a:defRPr/>
            </a:pPr>
            <a:r>
              <a:rPr kumimoji="1" lang="ja-JP" altLang="en-US" sz="1000" dirty="0">
                <a:latin typeface="HG丸ｺﾞｼｯｸM-PRO" panose="020F0600000000000000" pitchFamily="50" charset="-128"/>
                <a:ea typeface="HG丸ｺﾞｼｯｸM-PRO" panose="020F0600000000000000" pitchFamily="50" charset="-128"/>
              </a:rPr>
              <a:t>　</a:t>
            </a:r>
            <a:r>
              <a:rPr kumimoji="1" lang="ja-JP" altLang="en-US" sz="1000" dirty="0" err="1">
                <a:latin typeface="HG丸ｺﾞｼｯｸM-PRO" panose="020F0600000000000000" pitchFamily="50" charset="-128"/>
                <a:ea typeface="HG丸ｺﾞｼｯｸM-PRO" panose="020F0600000000000000" pitchFamily="50" charset="-128"/>
              </a:rPr>
              <a:t>る</a:t>
            </a:r>
            <a:r>
              <a:rPr kumimoji="1" lang="ja-JP" altLang="en-US" sz="1000" dirty="0">
                <a:latin typeface="HG丸ｺﾞｼｯｸM-PRO" panose="020F0600000000000000" pitchFamily="50" charset="-128"/>
                <a:ea typeface="HG丸ｺﾞｼｯｸM-PRO" panose="020F0600000000000000" pitchFamily="50" charset="-128"/>
              </a:rPr>
              <a:t>様子をしっかりと見定めて、強みを活かした作業提供と、利用者さん</a:t>
            </a:r>
          </a:p>
          <a:p>
            <a:pPr>
              <a:defRPr/>
            </a:pPr>
            <a:r>
              <a:rPr kumimoji="1" lang="ja-JP" altLang="en-US" sz="1000" dirty="0">
                <a:latin typeface="HG丸ｺﾞｼｯｸM-PRO" panose="020F0600000000000000" pitchFamily="50" charset="-128"/>
                <a:ea typeface="HG丸ｺﾞｼｯｸM-PRO" panose="020F0600000000000000" pitchFamily="50" charset="-128"/>
              </a:rPr>
              <a:t>　の力を補うための治具の作成により可能な作業種を増やせるように支援</a:t>
            </a:r>
          </a:p>
          <a:p>
            <a:pPr>
              <a:defRPr/>
            </a:pPr>
            <a:r>
              <a:rPr kumimoji="1" lang="ja-JP" altLang="en-US" sz="1000" dirty="0">
                <a:latin typeface="HG丸ｺﾞｼｯｸM-PRO" panose="020F0600000000000000" pitchFamily="50" charset="-128"/>
                <a:ea typeface="HG丸ｺﾞｼｯｸM-PRO" panose="020F0600000000000000" pitchFamily="50" charset="-128"/>
              </a:rPr>
              <a:t>　をしています。</a:t>
            </a:r>
          </a:p>
          <a:p>
            <a:pPr>
              <a:defRPr/>
            </a:pPr>
            <a:r>
              <a:rPr kumimoji="1" lang="ja-JP" altLang="en-US" sz="1000" dirty="0">
                <a:latin typeface="HG丸ｺﾞｼｯｸM-PRO" panose="020F0600000000000000" pitchFamily="50" charset="-128"/>
                <a:ea typeface="HG丸ｺﾞｼｯｸM-PRO" panose="020F0600000000000000" pitchFamily="50" charset="-128"/>
              </a:rPr>
              <a:t>　　また、環境的に配慮が必要な方にはパーテーションを用いて作業しや</a:t>
            </a:r>
          </a:p>
          <a:p>
            <a:pPr>
              <a:defRPr/>
            </a:pPr>
            <a:r>
              <a:rPr kumimoji="1" lang="ja-JP" altLang="en-US" sz="1000" dirty="0">
                <a:latin typeface="HG丸ｺﾞｼｯｸM-PRO" panose="020F0600000000000000" pitchFamily="50" charset="-128"/>
                <a:ea typeface="HG丸ｺﾞｼｯｸM-PRO" panose="020F0600000000000000" pitchFamily="50" charset="-128"/>
              </a:rPr>
              <a:t>　すい環境づくりを心がけています。</a:t>
            </a:r>
            <a:endParaRPr kumimoji="1" lang="ja-JP" altLang="en-US" sz="1600" dirty="0">
              <a:latin typeface="EPSON 太丸ゴシック体Ｂ" panose="020F0709000000000000" pitchFamily="49" charset="-128"/>
              <a:ea typeface="EPSON 太丸ゴシック体Ｂ" panose="020F0709000000000000" pitchFamily="49" charset="-128"/>
            </a:endParaRPr>
          </a:p>
        </p:txBody>
      </p:sp>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94150" y="3350448"/>
            <a:ext cx="1372960" cy="1029720"/>
          </a:xfrm>
          <a:prstGeom prst="ellipse">
            <a:avLst/>
          </a:prstGeom>
          <a:ln>
            <a:noFill/>
          </a:ln>
          <a:effectLst>
            <a:softEdge rad="112500"/>
          </a:effectLst>
        </p:spPr>
      </p:pic>
      <p:sp>
        <p:nvSpPr>
          <p:cNvPr id="18" name="テキスト ボックス 4"/>
          <p:cNvSpPr txBox="1">
            <a:spLocks noChangeArrowheads="1"/>
          </p:cNvSpPr>
          <p:nvPr/>
        </p:nvSpPr>
        <p:spPr bwMode="auto">
          <a:xfrm>
            <a:off x="6248230" y="101832"/>
            <a:ext cx="4197796" cy="2115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defRPr/>
            </a:pPr>
            <a:r>
              <a:rPr kumimoji="1" lang="ja-JP" altLang="en-US" sz="1050" dirty="0">
                <a:latin typeface="HG丸ｺﾞｼｯｸM-PRO" panose="020F0600000000000000" pitchFamily="50" charset="-128"/>
                <a:ea typeface="HG丸ｺﾞｼｯｸM-PRO" panose="020F0600000000000000" pitchFamily="50" charset="-128"/>
              </a:rPr>
              <a:t>●作業室３　（就労継続</a:t>
            </a:r>
            <a:r>
              <a:rPr kumimoji="1" lang="en-US" altLang="ja-JP" sz="1050" dirty="0">
                <a:latin typeface="HG丸ｺﾞｼｯｸM-PRO" panose="020F0600000000000000" pitchFamily="50" charset="-128"/>
                <a:ea typeface="HG丸ｺﾞｼｯｸM-PRO" panose="020F0600000000000000" pitchFamily="50" charset="-128"/>
              </a:rPr>
              <a:t>B</a:t>
            </a:r>
            <a:r>
              <a:rPr kumimoji="1" lang="ja-JP" altLang="en-US" sz="1050" dirty="0">
                <a:latin typeface="HG丸ｺﾞｼｯｸM-PRO" panose="020F0600000000000000" pitchFamily="50" charset="-128"/>
                <a:ea typeface="HG丸ｺﾞｼｯｸM-PRO" panose="020F0600000000000000" pitchFamily="50" charset="-128"/>
              </a:rPr>
              <a:t>型）</a:t>
            </a:r>
          </a:p>
          <a:p>
            <a:pPr>
              <a:defRPr/>
            </a:pPr>
            <a:r>
              <a:rPr kumimoji="1" lang="ja-JP" altLang="en-US" sz="900" dirty="0">
                <a:latin typeface="HG丸ｺﾞｼｯｸM-PRO" panose="020F0600000000000000" pitchFamily="50" charset="-128"/>
                <a:ea typeface="HG丸ｺﾞｼｯｸM-PRO" panose="020F0600000000000000" pitchFamily="50" charset="-128"/>
              </a:rPr>
              <a:t>　</a:t>
            </a:r>
            <a:r>
              <a:rPr kumimoji="1" lang="ja-JP" altLang="en-US" sz="1000" b="1" dirty="0">
                <a:latin typeface="HG丸ｺﾞｼｯｸM-PRO" panose="020F0600000000000000" pitchFamily="50" charset="-128"/>
                <a:ea typeface="HG丸ｺﾞｼｯｸM-PRO" panose="020F0600000000000000" pitchFamily="50" charset="-128"/>
              </a:rPr>
              <a:t>配食</a:t>
            </a:r>
          </a:p>
          <a:p>
            <a:pPr>
              <a:defRPr/>
            </a:pPr>
            <a:r>
              <a:rPr kumimoji="1" lang="ja-JP" altLang="en-US" sz="1000" dirty="0">
                <a:latin typeface="HG丸ｺﾞｼｯｸM-PRO" panose="020F0600000000000000" pitchFamily="50" charset="-128"/>
                <a:ea typeface="HG丸ｺﾞｼｯｸM-PRO" panose="020F0600000000000000" pitchFamily="50" charset="-128"/>
              </a:rPr>
              <a:t>　　  法人内</a:t>
            </a:r>
            <a:r>
              <a:rPr kumimoji="1" lang="ja-JP" altLang="en-US" sz="900" dirty="0">
                <a:latin typeface="HG丸ｺﾞｼｯｸM-PRO" panose="020F0600000000000000" pitchFamily="50" charset="-128"/>
                <a:ea typeface="HG丸ｺﾞｼｯｸM-PRO" panose="020F0600000000000000" pitchFamily="50" charset="-128"/>
              </a:rPr>
              <a:t>日中施設やグループホームに食事を配達します。食事はク</a:t>
            </a:r>
          </a:p>
          <a:p>
            <a:pPr>
              <a:defRPr/>
            </a:pPr>
            <a:r>
              <a:rPr kumimoji="1" lang="ja-JP" altLang="en-US" sz="900" dirty="0">
                <a:latin typeface="HG丸ｺﾞｼｯｸM-PRO" panose="020F0600000000000000" pitchFamily="50" charset="-128"/>
                <a:ea typeface="HG丸ｺﾞｼｯｸM-PRO" panose="020F0600000000000000" pitchFamily="50" charset="-128"/>
              </a:rPr>
              <a:t>　　</a:t>
            </a:r>
            <a:r>
              <a:rPr kumimoji="1" lang="ja-JP" altLang="en-US" sz="900" dirty="0" err="1">
                <a:latin typeface="HG丸ｺﾞｼｯｸM-PRO" panose="020F0600000000000000" pitchFamily="50" charset="-128"/>
                <a:ea typeface="HG丸ｺﾞｼｯｸM-PRO" panose="020F0600000000000000" pitchFamily="50" charset="-128"/>
              </a:rPr>
              <a:t>ッ</a:t>
            </a:r>
            <a:r>
              <a:rPr kumimoji="1" lang="ja-JP" altLang="en-US" sz="900" dirty="0">
                <a:latin typeface="HG丸ｺﾞｼｯｸM-PRO" panose="020F0600000000000000" pitchFamily="50" charset="-128"/>
                <a:ea typeface="HG丸ｺﾞｼｯｸM-PRO" panose="020F0600000000000000" pitchFamily="50" charset="-128"/>
              </a:rPr>
              <a:t>クフリーズを使用して、計量したり容器に詰めたり、食洗浄機</a:t>
            </a:r>
          </a:p>
          <a:p>
            <a:pPr>
              <a:defRPr/>
            </a:pPr>
            <a:r>
              <a:rPr kumimoji="1" lang="ja-JP" altLang="en-US" sz="900" dirty="0">
                <a:latin typeface="HG丸ｺﾞｼｯｸM-PRO" panose="020F0600000000000000" pitchFamily="50" charset="-128"/>
                <a:ea typeface="HG丸ｺﾞｼｯｸM-PRO" panose="020F0600000000000000" pitchFamily="50" charset="-128"/>
              </a:rPr>
              <a:t>　　を使用したり、利用者さんが持てる力を活かす支援をしています。</a:t>
            </a:r>
          </a:p>
          <a:p>
            <a:pPr>
              <a:defRPr/>
            </a:pPr>
            <a:r>
              <a:rPr kumimoji="1" lang="ja-JP" altLang="en-US" sz="900" b="1" dirty="0">
                <a:latin typeface="HG丸ｺﾞｼｯｸM-PRO" panose="020F0600000000000000" pitchFamily="50" charset="-128"/>
                <a:ea typeface="HG丸ｺﾞｼｯｸM-PRO" panose="020F0600000000000000" pitchFamily="50" charset="-128"/>
              </a:rPr>
              <a:t>　</a:t>
            </a:r>
          </a:p>
          <a:p>
            <a:pPr>
              <a:defRPr/>
            </a:pPr>
            <a:r>
              <a:rPr kumimoji="1" lang="ja-JP" altLang="en-US" sz="900" b="1" dirty="0">
                <a:latin typeface="HG丸ｺﾞｼｯｸM-PRO" panose="020F0600000000000000" pitchFamily="50" charset="-128"/>
                <a:ea typeface="HG丸ｺﾞｼｯｸM-PRO" panose="020F0600000000000000" pitchFamily="50" charset="-128"/>
              </a:rPr>
              <a:t>　</a:t>
            </a:r>
            <a:r>
              <a:rPr kumimoji="1" lang="ja-JP" altLang="en-US" sz="1000" dirty="0">
                <a:latin typeface="HG丸ｺﾞｼｯｸM-PRO" panose="020F0600000000000000" pitchFamily="50" charset="-128"/>
                <a:ea typeface="HG丸ｺﾞｼｯｸM-PRO" panose="020F0600000000000000" pitchFamily="50" charset="-128"/>
              </a:rPr>
              <a:t>　</a:t>
            </a:r>
            <a:r>
              <a:rPr kumimoji="1" lang="ja-JP" altLang="en-US" sz="900" dirty="0">
                <a:latin typeface="HG丸ｺﾞｼｯｸM-PRO" panose="020F0600000000000000" pitchFamily="50" charset="-128"/>
                <a:ea typeface="HG丸ｺﾞｼｯｸM-PRO" panose="020F0600000000000000" pitchFamily="50" charset="-128"/>
              </a:rPr>
              <a:t>　</a:t>
            </a:r>
          </a:p>
          <a:p>
            <a:pPr>
              <a:defRPr/>
            </a:pPr>
            <a:r>
              <a:rPr kumimoji="1" lang="ja-JP" altLang="en-US" sz="1000" b="1" dirty="0">
                <a:latin typeface="HG丸ｺﾞｼｯｸM-PRO" panose="020F0600000000000000" pitchFamily="50" charset="-128"/>
                <a:ea typeface="HG丸ｺﾞｼｯｸM-PRO" panose="020F0600000000000000" pitchFamily="50" charset="-128"/>
              </a:rPr>
              <a:t>　コーヒーの自家焙煎</a:t>
            </a:r>
          </a:p>
          <a:p>
            <a:pPr>
              <a:defRPr/>
            </a:pPr>
            <a:r>
              <a:rPr kumimoji="1" lang="ja-JP" altLang="en-US" sz="900" dirty="0">
                <a:latin typeface="HG丸ｺﾞｼｯｸM-PRO" panose="020F0600000000000000" pitchFamily="50" charset="-128"/>
                <a:ea typeface="HG丸ｺﾞｼｯｸM-PRO" panose="020F0600000000000000" pitchFamily="50" charset="-128"/>
              </a:rPr>
              <a:t>　　　良質なコーヒー豆を信頼の業者から仕入れて、ふきのとう舎の焙</a:t>
            </a:r>
          </a:p>
          <a:p>
            <a:pPr>
              <a:defRPr/>
            </a:pPr>
            <a:r>
              <a:rPr kumimoji="1" lang="ja-JP" altLang="en-US" sz="900" dirty="0">
                <a:latin typeface="HG丸ｺﾞｼｯｸM-PRO" panose="020F0600000000000000" pitchFamily="50" charset="-128"/>
                <a:ea typeface="HG丸ｺﾞｼｯｸM-PRO" panose="020F0600000000000000" pitchFamily="50" charset="-128"/>
              </a:rPr>
              <a:t>　　煎機で焙煎します。焙煎前と焙煎後の異物を除去したり、不良豆を</a:t>
            </a:r>
          </a:p>
          <a:p>
            <a:pPr>
              <a:defRPr/>
            </a:pPr>
            <a:r>
              <a:rPr kumimoji="1" lang="ja-JP" altLang="en-US" sz="900" dirty="0">
                <a:latin typeface="HG丸ｺﾞｼｯｸM-PRO" panose="020F0600000000000000" pitchFamily="50" charset="-128"/>
                <a:ea typeface="HG丸ｺﾞｼｯｸM-PRO" panose="020F0600000000000000" pitchFamily="50" charset="-128"/>
              </a:rPr>
              <a:t>　　取り除いておいしい珈琲を手間暇かけて作っています。その後、袋</a:t>
            </a:r>
          </a:p>
          <a:p>
            <a:pPr>
              <a:defRPr/>
            </a:pPr>
            <a:r>
              <a:rPr kumimoji="1" lang="ja-JP" altLang="en-US" sz="900" dirty="0">
                <a:latin typeface="HG丸ｺﾞｼｯｸM-PRO" panose="020F0600000000000000" pitchFamily="50" charset="-128"/>
                <a:ea typeface="HG丸ｺﾞｼｯｸM-PRO" panose="020F0600000000000000" pitchFamily="50" charset="-128"/>
              </a:rPr>
              <a:t>　　詰めも利用者さんが行っています。</a:t>
            </a:r>
          </a:p>
          <a:p>
            <a:pPr>
              <a:defRPr/>
            </a:pPr>
            <a:r>
              <a:rPr kumimoji="1" lang="ja-JP" altLang="en-US" sz="900" dirty="0">
                <a:latin typeface="HG丸ｺﾞｼｯｸM-PRO" panose="020F0600000000000000" pitchFamily="50" charset="-128"/>
                <a:ea typeface="HG丸ｺﾞｼｯｸM-PRO" panose="020F0600000000000000" pitchFamily="50" charset="-128"/>
              </a:rPr>
              <a:t>　</a:t>
            </a:r>
          </a:p>
          <a:p>
            <a:pPr>
              <a:defRPr/>
            </a:pPr>
            <a:r>
              <a:rPr kumimoji="1" lang="ja-JP" altLang="en-US" sz="900" dirty="0">
                <a:latin typeface="HG丸ｺﾞｼｯｸM-PRO" panose="020F0600000000000000" pitchFamily="50" charset="-128"/>
                <a:ea typeface="HG丸ｺﾞｼｯｸM-PRO" panose="020F0600000000000000" pitchFamily="50" charset="-128"/>
              </a:rPr>
              <a:t>　</a:t>
            </a:r>
            <a:r>
              <a:rPr kumimoji="1" lang="en-US" altLang="ja-JP" sz="900" dirty="0">
                <a:latin typeface="HG丸ｺﾞｼｯｸM-PRO" panose="020F0600000000000000" pitchFamily="50" charset="-128"/>
                <a:ea typeface="HG丸ｺﾞｼｯｸM-PRO" panose="020F0600000000000000" pitchFamily="50" charset="-128"/>
              </a:rPr>
              <a:t>※</a:t>
            </a:r>
            <a:r>
              <a:rPr kumimoji="1" lang="ja-JP" altLang="en-US" sz="900" dirty="0">
                <a:latin typeface="HG丸ｺﾞｼｯｸM-PRO" panose="020F0600000000000000" pitchFamily="50" charset="-128"/>
                <a:ea typeface="HG丸ｺﾞｼｯｸM-PRO" panose="020F0600000000000000" pitchFamily="50" charset="-128"/>
              </a:rPr>
              <a:t>珈琲は施設独自のブランド「セリシール」を立ち上げて展開しています。</a:t>
            </a:r>
          </a:p>
        </p:txBody>
      </p:sp>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7091" y="6624317"/>
            <a:ext cx="1066042" cy="799532"/>
          </a:xfrm>
          <a:prstGeom prst="rect">
            <a:avLst/>
          </a:prstGeom>
        </p:spPr>
      </p:pic>
      <p:pic>
        <p:nvPicPr>
          <p:cNvPr id="7" name="図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12169" y="6655543"/>
            <a:ext cx="982771" cy="737079"/>
          </a:xfrm>
          <a:prstGeom prst="rect">
            <a:avLst/>
          </a:prstGeom>
        </p:spPr>
      </p:pic>
      <p:pic>
        <p:nvPicPr>
          <p:cNvPr id="19" name="図 18"/>
          <p:cNvPicPr>
            <a:picLocks noChangeAspect="1"/>
          </p:cNvPicPr>
          <p:nvPr/>
        </p:nvPicPr>
        <p:blipFill rotWithShape="1">
          <a:blip r:embed="rId7" cstate="print">
            <a:extLst>
              <a:ext uri="{28A0092B-C50C-407E-A947-70E740481C1C}">
                <a14:useLocalDpi xmlns:a14="http://schemas.microsoft.com/office/drawing/2010/main" val="0"/>
              </a:ext>
            </a:extLst>
          </a:blip>
          <a:srcRect r="1548" b="82304"/>
          <a:stretch/>
        </p:blipFill>
        <p:spPr>
          <a:xfrm>
            <a:off x="5990384" y="2255751"/>
            <a:ext cx="4314814" cy="787255"/>
          </a:xfrm>
          <a:prstGeom prst="rect">
            <a:avLst/>
          </a:prstGeom>
        </p:spPr>
      </p:pic>
      <p:pic>
        <p:nvPicPr>
          <p:cNvPr id="12" name="図 11"/>
          <p:cNvPicPr>
            <a:picLocks noChangeAspect="1"/>
          </p:cNvPicPr>
          <p:nvPr/>
        </p:nvPicPr>
        <p:blipFill>
          <a:blip r:embed="rId8"/>
          <a:stretch>
            <a:fillRect/>
          </a:stretch>
        </p:blipFill>
        <p:spPr>
          <a:xfrm>
            <a:off x="5990384" y="4738083"/>
            <a:ext cx="4173045" cy="2601668"/>
          </a:xfrm>
          <a:prstGeom prst="rect">
            <a:avLst/>
          </a:prstGeom>
        </p:spPr>
      </p:pic>
      <p:pic>
        <p:nvPicPr>
          <p:cNvPr id="14" name="図 13"/>
          <p:cNvPicPr>
            <a:picLocks noChangeAspect="1"/>
          </p:cNvPicPr>
          <p:nvPr/>
        </p:nvPicPr>
        <p:blipFill>
          <a:blip r:embed="rId9"/>
          <a:stretch>
            <a:fillRect/>
          </a:stretch>
        </p:blipFill>
        <p:spPr>
          <a:xfrm>
            <a:off x="6077632" y="3080961"/>
            <a:ext cx="3965830" cy="1657122"/>
          </a:xfrm>
          <a:prstGeom prst="rect">
            <a:avLst/>
          </a:prstGeom>
        </p:spPr>
      </p:pic>
    </p:spTree>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595959"/>
      </a:dk1>
      <a:lt1>
        <a:srgbClr val="FFFFFF"/>
      </a:lt1>
      <a:dk2>
        <a:srgbClr val="000000"/>
      </a:dk2>
      <a:lt2>
        <a:srgbClr val="DDDCD9"/>
      </a:lt2>
      <a:accent1>
        <a:srgbClr val="6886BC"/>
      </a:accent1>
      <a:accent2>
        <a:srgbClr val="94AA82"/>
      </a:accent2>
      <a:accent3>
        <a:srgbClr val="FFFFFF"/>
      </a:accent3>
      <a:accent4>
        <a:srgbClr val="4B4B4B"/>
      </a:accent4>
      <a:accent5>
        <a:srgbClr val="B9C3DA"/>
      </a:accent5>
      <a:accent6>
        <a:srgbClr val="869A75"/>
      </a:accent6>
      <a:hlink>
        <a:srgbClr val="897959"/>
      </a:hlink>
      <a:folHlink>
        <a:srgbClr val="A6A6A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2629</TotalTime>
  <Pages>0</Pages>
  <Words>59</Words>
  <Characters>0</Characters>
  <Application>Microsoft Office PowerPoint</Application>
  <DocSecurity>0</DocSecurity>
  <PresentationFormat>ユーザー設定</PresentationFormat>
  <Lines>0</Lines>
  <Paragraphs>89</Paragraphs>
  <Slides>2</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vt:i4>
      </vt:variant>
    </vt:vector>
  </HeadingPairs>
  <TitlesOfParts>
    <vt:vector size="13" baseType="lpstr">
      <vt:lpstr>07やさしさゴシック</vt:lpstr>
      <vt:lpstr>EPSON 太丸ゴシック体Ｂ</vt:lpstr>
      <vt:lpstr>HG丸ｺﾞｼｯｸM-PRO</vt:lpstr>
      <vt:lpstr>Meiryo UI</vt:lpstr>
      <vt:lpstr>ＭＳ Ｐゴシック</vt:lpstr>
      <vt:lpstr>SimSun</vt:lpstr>
      <vt:lpstr>ぼくたちのゴシック</vt:lpstr>
      <vt:lpstr>Arial</vt:lpstr>
      <vt:lpstr>Calibri</vt:lpstr>
      <vt:lpstr>Calibri Light</vt:lpstr>
      <vt:lpstr>Office テーマ</vt:lpstr>
      <vt:lpstr>PowerPoint プレゼンテーション</vt:lpstr>
      <vt:lpstr>PowerPoint プレゼンテーション</vt:lpstr>
    </vt:vector>
  </TitlesOfParts>
  <Manager/>
  <Company>県央福祉会</Company>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subject/>
  <dc:creator>大越由喜彦</dc:creator>
  <cp:keywords/>
  <dc:description/>
  <cp:lastModifiedBy>aizawa</cp:lastModifiedBy>
  <cp:revision>89</cp:revision>
  <cp:lastPrinted>2021-05-07T04:26:59Z</cp:lastPrinted>
  <dcterms:created xsi:type="dcterms:W3CDTF">2014-03-21T12:36:10Z</dcterms:created>
  <dcterms:modified xsi:type="dcterms:W3CDTF">2021-05-07T04:27:05Z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TC034881799991</vt:lpwstr>
  </property>
  <property fmtid="{D5CDD505-2E9C-101B-9397-08002B2CF9AE}" pid="3" name="KSOProductBuildVer">
    <vt:lpwstr>1041-8.1.0.3373</vt:lpwstr>
  </property>
</Properties>
</file>